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1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0" d="100"/>
          <a:sy n="80" d="100"/>
        </p:scale>
        <p:origin x="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2B8261-DC67-4825-8B81-CA58B21C5037}"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418740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2B8261-DC67-4825-8B81-CA58B21C5037}"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1346521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2B8261-DC67-4825-8B81-CA58B21C5037}"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5102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2B8261-DC67-4825-8B81-CA58B21C5037}"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53370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2B8261-DC67-4825-8B81-CA58B21C5037}" type="datetimeFigureOut">
              <a:rPr lang="en-US" smtClean="0"/>
              <a:t>9/7/2015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186511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2B8261-DC67-4825-8B81-CA58B21C5037}" type="datetimeFigureOut">
              <a:rPr lang="en-US" smtClean="0"/>
              <a:t>9/7/2015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4053066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2B8261-DC67-4825-8B81-CA58B21C5037}" type="datetimeFigureOut">
              <a:rPr lang="en-US" smtClean="0"/>
              <a:t>9/7/2015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258941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2B8261-DC67-4825-8B81-CA58B21C5037}" type="datetimeFigureOut">
              <a:rPr lang="en-US" smtClean="0"/>
              <a:t>9/7/2015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92092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2B8261-DC67-4825-8B81-CA58B21C5037}" type="datetimeFigureOut">
              <a:rPr lang="en-US" smtClean="0"/>
              <a:t>9/7/2015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2115713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2B8261-DC67-4825-8B81-CA58B21C5037}" type="datetimeFigureOut">
              <a:rPr lang="en-US" smtClean="0"/>
              <a:t>9/7/2015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88082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2B8261-DC67-4825-8B81-CA58B21C5037}" type="datetimeFigureOut">
              <a:rPr lang="en-US" smtClean="0"/>
              <a:t>9/7/2015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70C5C0-2FA2-4613-9277-A3911B0B9A16}" type="slidenum">
              <a:rPr lang="en-US" smtClean="0"/>
              <a:t>‹#›</a:t>
            </a:fld>
            <a:endParaRPr lang="en-US"/>
          </a:p>
        </p:txBody>
      </p:sp>
    </p:spTree>
    <p:extLst>
      <p:ext uri="{BB962C8B-B14F-4D97-AF65-F5344CB8AC3E}">
        <p14:creationId xmlns:p14="http://schemas.microsoft.com/office/powerpoint/2010/main" val="57904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B8261-DC67-4825-8B81-CA58B21C5037}" type="datetimeFigureOut">
              <a:rPr lang="en-US" smtClean="0"/>
              <a:t>9/7/2015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0C5C0-2FA2-4613-9277-A3911B0B9A16}" type="slidenum">
              <a:rPr lang="en-US" smtClean="0"/>
              <a:t>‹#›</a:t>
            </a:fld>
            <a:endParaRPr lang="en-US"/>
          </a:p>
        </p:txBody>
      </p:sp>
    </p:spTree>
    <p:extLst>
      <p:ext uri="{BB962C8B-B14F-4D97-AF65-F5344CB8AC3E}">
        <p14:creationId xmlns:p14="http://schemas.microsoft.com/office/powerpoint/2010/main" val="2953997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t>Using Integration Services to Populate the Maximum Miniatures Manufacturing Data Mart Dimensions</a:t>
            </a:r>
            <a:endParaRPr lang="en-US" b="1" dirty="0"/>
          </a:p>
        </p:txBody>
      </p:sp>
      <p:sp>
        <p:nvSpPr>
          <p:cNvPr id="3" name="Subtitle 2"/>
          <p:cNvSpPr>
            <a:spLocks noGrp="1"/>
          </p:cNvSpPr>
          <p:nvPr>
            <p:ph type="subTitle" idx="1"/>
          </p:nvPr>
        </p:nvSpPr>
        <p:spPr>
          <a:xfrm>
            <a:off x="1524000" y="4200524"/>
            <a:ext cx="9144000" cy="1057275"/>
          </a:xfrm>
        </p:spPr>
        <p:txBody>
          <a:bodyPr>
            <a:normAutofit lnSpcReduction="10000"/>
          </a:bodyPr>
          <a:lstStyle/>
          <a:p>
            <a:r>
              <a:rPr lang="en-US" dirty="0" smtClean="0"/>
              <a:t>This Tutorial is based on the Learn By Doing Exercise in Chapter 8 of Brian Larson’s Book: Delivering Business Intelligence with Microsoft SQL Server 2012, 3</a:t>
            </a:r>
            <a:r>
              <a:rPr lang="en-US" baseline="30000" dirty="0" smtClean="0"/>
              <a:t>rd</a:t>
            </a:r>
            <a:r>
              <a:rPr lang="en-US" dirty="0" smtClean="0"/>
              <a:t> edition.</a:t>
            </a:r>
            <a:endParaRPr lang="en-US" dirty="0"/>
          </a:p>
        </p:txBody>
      </p:sp>
    </p:spTree>
    <p:extLst>
      <p:ext uri="{BB962C8B-B14F-4D97-AF65-F5344CB8AC3E}">
        <p14:creationId xmlns:p14="http://schemas.microsoft.com/office/powerpoint/2010/main" val="2942332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25" y="963414"/>
            <a:ext cx="10267950" cy="5775722"/>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3038475" y="4219577"/>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New....</a:t>
            </a:r>
            <a:endParaRPr lang="en-US" dirty="0"/>
          </a:p>
        </p:txBody>
      </p:sp>
    </p:spTree>
    <p:extLst>
      <p:ext uri="{BB962C8B-B14F-4D97-AF65-F5344CB8AC3E}">
        <p14:creationId xmlns:p14="http://schemas.microsoft.com/office/powerpoint/2010/main" val="3798997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000919"/>
            <a:ext cx="10226322" cy="5752306"/>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342901" y="2819402"/>
            <a:ext cx="4143374" cy="685798"/>
          </a:xfrm>
          <a:prstGeom prst="wedgeRoundRectCallout">
            <a:avLst>
              <a:gd name="adj1" fmla="val 51432"/>
              <a:gd name="adj2" fmla="val -1379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Enter </a:t>
            </a:r>
            <a:r>
              <a:rPr lang="en-US" dirty="0" err="1" smtClean="0"/>
              <a:t>YourComputerName</a:t>
            </a:r>
            <a:r>
              <a:rPr lang="en-US" dirty="0" smtClean="0"/>
              <a:t>\SQL Server Instance Name</a:t>
            </a:r>
            <a:endParaRPr lang="en-US" dirty="0"/>
          </a:p>
        </p:txBody>
      </p:sp>
      <p:sp>
        <p:nvSpPr>
          <p:cNvPr id="7" name="Rounded Rectangular Callout 6"/>
          <p:cNvSpPr/>
          <p:nvPr/>
        </p:nvSpPr>
        <p:spPr>
          <a:xfrm>
            <a:off x="171450" y="4286251"/>
            <a:ext cx="4143374" cy="1514473"/>
          </a:xfrm>
          <a:prstGeom prst="wedgeRoundRectCallout">
            <a:avLst>
              <a:gd name="adj1" fmla="val 61776"/>
              <a:gd name="adj2" fmla="val -416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MaxMinAccounting</a:t>
            </a:r>
            <a:r>
              <a:rPr lang="en-US" dirty="0" smtClean="0"/>
              <a:t> database from the drop-down list. If you did not see </a:t>
            </a:r>
            <a:r>
              <a:rPr lang="en-US" dirty="0" err="1" smtClean="0"/>
              <a:t>MaxMinAccounting</a:t>
            </a:r>
            <a:r>
              <a:rPr lang="en-US" dirty="0" smtClean="0"/>
              <a:t> database in the drop-down list, you did not properly restore it from the backup file.</a:t>
            </a:r>
            <a:endParaRPr lang="en-US" dirty="0"/>
          </a:p>
        </p:txBody>
      </p:sp>
      <p:sp>
        <p:nvSpPr>
          <p:cNvPr id="8" name="Rounded Rectangular Callout 7"/>
          <p:cNvSpPr/>
          <p:nvPr/>
        </p:nvSpPr>
        <p:spPr>
          <a:xfrm>
            <a:off x="6100761" y="5057774"/>
            <a:ext cx="2386014" cy="428625"/>
          </a:xfrm>
          <a:prstGeom prst="wedgeRoundRectCallout">
            <a:avLst>
              <a:gd name="adj1" fmla="val -38224"/>
              <a:gd name="adj2" fmla="val 14450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3676511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979488"/>
            <a:ext cx="9982200" cy="5614987"/>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3257550" y="4476752"/>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OK button</a:t>
            </a:r>
            <a:endParaRPr lang="en-US" dirty="0"/>
          </a:p>
        </p:txBody>
      </p:sp>
    </p:spTree>
    <p:extLst>
      <p:ext uri="{BB962C8B-B14F-4D97-AF65-F5344CB8AC3E}">
        <p14:creationId xmlns:p14="http://schemas.microsoft.com/office/powerpoint/2010/main" val="26067639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261600" cy="577215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1428749" y="2695575"/>
            <a:ext cx="2771776" cy="2181225"/>
          </a:xfrm>
          <a:prstGeom prst="wedgeRoundRectCallout">
            <a:avLst>
              <a:gd name="adj1" fmla="val 28353"/>
              <a:gd name="adj2" fmla="val 823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connection name and select Rename. Remove the dot and all characters before it. The new simple name should read: </a:t>
            </a:r>
            <a:r>
              <a:rPr lang="en-US" dirty="0" err="1" smtClean="0"/>
              <a:t>MaxMinAccounting</a:t>
            </a:r>
            <a:endParaRPr lang="en-US" dirty="0"/>
          </a:p>
        </p:txBody>
      </p:sp>
    </p:spTree>
    <p:extLst>
      <p:ext uri="{BB962C8B-B14F-4D97-AF65-F5344CB8AC3E}">
        <p14:creationId xmlns:p14="http://schemas.microsoft.com/office/powerpoint/2010/main" val="3831776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375" y="974130"/>
            <a:ext cx="10344150" cy="5818584"/>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3257550" y="4476752"/>
            <a:ext cx="2924175" cy="466724"/>
          </a:xfrm>
          <a:prstGeom prst="wedgeRoundRectCallout">
            <a:avLst>
              <a:gd name="adj1" fmla="val -82934"/>
              <a:gd name="adj2" fmla="val 1173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the ADO NET Source</a:t>
            </a:r>
            <a:endParaRPr lang="en-US" dirty="0"/>
          </a:p>
        </p:txBody>
      </p:sp>
      <p:sp>
        <p:nvSpPr>
          <p:cNvPr id="7" name="Rounded Rectangular Callout 6"/>
          <p:cNvSpPr/>
          <p:nvPr/>
        </p:nvSpPr>
        <p:spPr>
          <a:xfrm>
            <a:off x="5200648" y="2502297"/>
            <a:ext cx="2581277" cy="1317228"/>
          </a:xfrm>
          <a:prstGeom prst="wedgeRoundRectCallout">
            <a:avLst>
              <a:gd name="adj1" fmla="val -75091"/>
              <a:gd name="adj2" fmla="val -320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Then, double click it. The ADO NET Source Editor window should appears.</a:t>
            </a:r>
            <a:endParaRPr lang="en-US" dirty="0"/>
          </a:p>
        </p:txBody>
      </p:sp>
    </p:spTree>
    <p:extLst>
      <p:ext uri="{BB962C8B-B14F-4D97-AF65-F5344CB8AC3E}">
        <p14:creationId xmlns:p14="http://schemas.microsoft.com/office/powerpoint/2010/main" val="3902883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49" y="968772"/>
            <a:ext cx="10258425" cy="5770364"/>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6100761" y="1314451"/>
            <a:ext cx="2619375" cy="1247773"/>
          </a:xfrm>
          <a:prstGeom prst="wedgeRoundRectCallout">
            <a:avLst>
              <a:gd name="adj1" fmla="val -75963"/>
              <a:gd name="adj2" fmla="val 714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a:t>
            </a:r>
            <a:r>
              <a:rPr lang="en-US" dirty="0" err="1" smtClean="0"/>
              <a:t>MaxMinAccounting</a:t>
            </a:r>
            <a:r>
              <a:rPr lang="en-US" dirty="0" smtClean="0"/>
              <a:t> connection that you just created earlier.</a:t>
            </a:r>
            <a:endParaRPr lang="en-US" dirty="0"/>
          </a:p>
        </p:txBody>
      </p:sp>
      <p:sp>
        <p:nvSpPr>
          <p:cNvPr id="7" name="Rounded Rectangular Callout 6"/>
          <p:cNvSpPr/>
          <p:nvPr/>
        </p:nvSpPr>
        <p:spPr>
          <a:xfrm>
            <a:off x="7848600" y="3620591"/>
            <a:ext cx="1885949" cy="732333"/>
          </a:xfrm>
          <a:prstGeom prst="wedgeRoundRectCallout">
            <a:avLst>
              <a:gd name="adj1" fmla="val -123599"/>
              <a:gd name="adj2" fmla="val 1196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dbo.ProductTypes</a:t>
            </a:r>
            <a:endParaRPr lang="en-US" dirty="0"/>
          </a:p>
        </p:txBody>
      </p:sp>
      <p:sp>
        <p:nvSpPr>
          <p:cNvPr id="8" name="Rounded Rectangular Callout 7"/>
          <p:cNvSpPr/>
          <p:nvPr/>
        </p:nvSpPr>
        <p:spPr>
          <a:xfrm>
            <a:off x="7410448" y="4747319"/>
            <a:ext cx="2619375" cy="466724"/>
          </a:xfrm>
          <a:prstGeom prst="wedgeRoundRectCallout">
            <a:avLst>
              <a:gd name="adj1" fmla="val -69781"/>
              <a:gd name="adj2" fmla="val 1805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2969514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949" y="990203"/>
            <a:ext cx="10182225" cy="5727502"/>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Data Destination for the Load </a:t>
            </a:r>
            <a:r>
              <a:rPr lang="en-US" sz="3200" b="1" dirty="0" err="1" smtClean="0"/>
              <a:t>ProductType</a:t>
            </a:r>
            <a:r>
              <a:rPr lang="en-US" sz="3200" b="1" dirty="0" smtClean="0"/>
              <a:t> Data Flow</a:t>
            </a:r>
            <a:endParaRPr lang="en-US" b="1" dirty="0"/>
          </a:p>
        </p:txBody>
      </p:sp>
      <p:sp>
        <p:nvSpPr>
          <p:cNvPr id="6" name="Rounded Rectangular Callout 5"/>
          <p:cNvSpPr/>
          <p:nvPr/>
        </p:nvSpPr>
        <p:spPr>
          <a:xfrm>
            <a:off x="1152525" y="4800602"/>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in this area.</a:t>
            </a:r>
            <a:endParaRPr lang="en-US" dirty="0"/>
          </a:p>
        </p:txBody>
      </p:sp>
      <p:sp>
        <p:nvSpPr>
          <p:cNvPr id="7" name="Rounded Rectangular Callout 6"/>
          <p:cNvSpPr/>
          <p:nvPr/>
        </p:nvSpPr>
        <p:spPr>
          <a:xfrm>
            <a:off x="1390650" y="3996829"/>
            <a:ext cx="3581400" cy="466724"/>
          </a:xfrm>
          <a:prstGeom prst="wedgeRoundRectCallout">
            <a:avLst>
              <a:gd name="adj1" fmla="val 68872"/>
              <a:gd name="adj2" fmla="val -1459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New OLE DB Connection….</a:t>
            </a:r>
            <a:endParaRPr lang="en-US" dirty="0"/>
          </a:p>
        </p:txBody>
      </p:sp>
    </p:spTree>
    <p:extLst>
      <p:ext uri="{BB962C8B-B14F-4D97-AF65-F5344CB8AC3E}">
        <p14:creationId xmlns:p14="http://schemas.microsoft.com/office/powerpoint/2010/main" val="2166702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588" y="1000125"/>
            <a:ext cx="10250312" cy="576580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3105150" y="4276727"/>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New...</a:t>
            </a:r>
            <a:endParaRPr lang="en-US" dirty="0"/>
          </a:p>
        </p:txBody>
      </p:sp>
    </p:spTree>
    <p:extLst>
      <p:ext uri="{BB962C8B-B14F-4D97-AF65-F5344CB8AC3E}">
        <p14:creationId xmlns:p14="http://schemas.microsoft.com/office/powerpoint/2010/main" val="16092103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719" y="933450"/>
            <a:ext cx="10306756" cy="579755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7" name="Rounded Rectangular Callout 6"/>
          <p:cNvSpPr/>
          <p:nvPr/>
        </p:nvSpPr>
        <p:spPr>
          <a:xfrm>
            <a:off x="342901" y="2819402"/>
            <a:ext cx="4143374" cy="685798"/>
          </a:xfrm>
          <a:prstGeom prst="wedgeRoundRectCallout">
            <a:avLst>
              <a:gd name="adj1" fmla="val 51432"/>
              <a:gd name="adj2" fmla="val -1379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Enter </a:t>
            </a:r>
            <a:r>
              <a:rPr lang="en-US" dirty="0" err="1" smtClean="0"/>
              <a:t>YourComputerName</a:t>
            </a:r>
            <a:r>
              <a:rPr lang="en-US" dirty="0" smtClean="0"/>
              <a:t>\SQL Server Instance Name</a:t>
            </a:r>
            <a:endParaRPr lang="en-US" dirty="0"/>
          </a:p>
        </p:txBody>
      </p:sp>
      <p:sp>
        <p:nvSpPr>
          <p:cNvPr id="8" name="Rounded Rectangular Callout 7"/>
          <p:cNvSpPr/>
          <p:nvPr/>
        </p:nvSpPr>
        <p:spPr>
          <a:xfrm>
            <a:off x="171450" y="4286251"/>
            <a:ext cx="4143374" cy="1514473"/>
          </a:xfrm>
          <a:prstGeom prst="wedgeRoundRectCallout">
            <a:avLst>
              <a:gd name="adj1" fmla="val 61776"/>
              <a:gd name="adj2" fmla="val -416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MaxMinManufacturingDM</a:t>
            </a:r>
            <a:r>
              <a:rPr lang="en-US" dirty="0" smtClean="0"/>
              <a:t> database from the drop-down list. If you did not see it in the drop-down list, you did not properly create it according to the first tutorial.</a:t>
            </a:r>
            <a:endParaRPr lang="en-US" dirty="0"/>
          </a:p>
        </p:txBody>
      </p:sp>
      <p:sp>
        <p:nvSpPr>
          <p:cNvPr id="9" name="Rounded Rectangular Callout 8"/>
          <p:cNvSpPr/>
          <p:nvPr/>
        </p:nvSpPr>
        <p:spPr>
          <a:xfrm>
            <a:off x="6100761" y="5057774"/>
            <a:ext cx="2386014" cy="428625"/>
          </a:xfrm>
          <a:prstGeom prst="wedgeRoundRectCallout">
            <a:avLst>
              <a:gd name="adj1" fmla="val -38224"/>
              <a:gd name="adj2" fmla="val 14450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3866947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522" y="1009650"/>
            <a:ext cx="10160000" cy="571500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123825" y="3429002"/>
            <a:ext cx="6153150" cy="504823"/>
          </a:xfrm>
          <a:prstGeom prst="wedgeRoundRectCallout">
            <a:avLst>
              <a:gd name="adj1" fmla="val 27335"/>
              <a:gd name="adj2" fmla="val -1770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 new connection to </a:t>
            </a:r>
            <a:r>
              <a:rPr lang="en-US" dirty="0" err="1" smtClean="0"/>
              <a:t>MaxMinManufacturingDM</a:t>
            </a:r>
            <a:r>
              <a:rPr lang="en-US" dirty="0" smtClean="0"/>
              <a:t> was created. </a:t>
            </a:r>
            <a:endParaRPr lang="en-US" dirty="0"/>
          </a:p>
        </p:txBody>
      </p:sp>
      <p:sp>
        <p:nvSpPr>
          <p:cNvPr id="7" name="Rounded Rectangular Callout 6"/>
          <p:cNvSpPr/>
          <p:nvPr/>
        </p:nvSpPr>
        <p:spPr>
          <a:xfrm>
            <a:off x="3295650" y="4862514"/>
            <a:ext cx="2400300" cy="466723"/>
          </a:xfrm>
          <a:prstGeom prst="wedgeRoundRectCallout">
            <a:avLst>
              <a:gd name="adj1" fmla="val 81988"/>
              <a:gd name="adj2" fmla="val 1007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Tree>
    <p:extLst>
      <p:ext uri="{BB962C8B-B14F-4D97-AF65-F5344CB8AC3E}">
        <p14:creationId xmlns:p14="http://schemas.microsoft.com/office/powerpoint/2010/main" val="1808730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Purpose of this Tutorial </a:t>
            </a:r>
            <a:endParaRPr lang="en-US" b="1" dirty="0"/>
          </a:p>
        </p:txBody>
      </p:sp>
      <p:sp>
        <p:nvSpPr>
          <p:cNvPr id="3" name="Content Placeholder 2"/>
          <p:cNvSpPr>
            <a:spLocks noGrp="1"/>
          </p:cNvSpPr>
          <p:nvPr>
            <p:ph idx="1"/>
          </p:nvPr>
        </p:nvSpPr>
        <p:spPr>
          <a:xfrm>
            <a:off x="857250" y="1825625"/>
            <a:ext cx="10382250" cy="4351338"/>
          </a:xfrm>
        </p:spPr>
        <p:txBody>
          <a:bodyPr>
            <a:normAutofit lnSpcReduction="10000"/>
          </a:bodyPr>
          <a:lstStyle/>
          <a:p>
            <a:pPr marL="514350" indent="-514350">
              <a:buFont typeface="+mj-lt"/>
              <a:buAutoNum type="arabicPeriod"/>
            </a:pPr>
            <a:r>
              <a:rPr lang="en-US" dirty="0" smtClean="0"/>
              <a:t>To extract some dimensional data from a source database (</a:t>
            </a:r>
            <a:r>
              <a:rPr lang="en-US" dirty="0" err="1" smtClean="0"/>
              <a:t>MaxMinAccounting</a:t>
            </a:r>
            <a:r>
              <a:rPr lang="en-US" dirty="0" smtClean="0"/>
              <a:t>), which is an OLTP database based on a relational data model. You will need to download this </a:t>
            </a:r>
            <a:r>
              <a:rPr lang="en-US" dirty="0" err="1" smtClean="0"/>
              <a:t>MaxMinAccounting</a:t>
            </a:r>
            <a:r>
              <a:rPr lang="en-US" dirty="0" smtClean="0"/>
              <a:t> database and then restore it using SQL Server Management Studio (see next slide for instructions on where to download the </a:t>
            </a:r>
            <a:r>
              <a:rPr lang="en-US" dirty="0" err="1" smtClean="0"/>
              <a:t>MaxMinAccounting</a:t>
            </a:r>
            <a:r>
              <a:rPr lang="en-US" dirty="0" smtClean="0"/>
              <a:t> database and how to restore it).</a:t>
            </a:r>
          </a:p>
          <a:p>
            <a:pPr marL="514350" indent="-514350">
              <a:buFont typeface="+mj-lt"/>
              <a:buAutoNum type="arabicPeriod"/>
            </a:pPr>
            <a:r>
              <a:rPr lang="en-US" dirty="0" smtClean="0"/>
              <a:t>If necessary, to do some transformation by aggregating these extracted data.</a:t>
            </a:r>
          </a:p>
          <a:p>
            <a:pPr marL="514350" indent="-514350">
              <a:buFont typeface="+mj-lt"/>
              <a:buAutoNum type="arabicPeriod"/>
            </a:pPr>
            <a:r>
              <a:rPr lang="en-US" dirty="0" smtClean="0"/>
              <a:t>To load the extracted data to a destination database (</a:t>
            </a:r>
            <a:r>
              <a:rPr lang="en-US" dirty="0" err="1" smtClean="0"/>
              <a:t>MaxMinManufacturingDM</a:t>
            </a:r>
            <a:r>
              <a:rPr lang="en-US" dirty="0" smtClean="0"/>
              <a:t>), which is a multidimensional database that you have created early in the first tutorial.</a:t>
            </a:r>
            <a:endParaRPr lang="en-US" dirty="0"/>
          </a:p>
        </p:txBody>
      </p:sp>
    </p:spTree>
    <p:extLst>
      <p:ext uri="{BB962C8B-B14F-4D97-AF65-F5344CB8AC3E}">
        <p14:creationId xmlns:p14="http://schemas.microsoft.com/office/powerpoint/2010/main" val="3661500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160000" cy="571500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1428748" y="2695576"/>
            <a:ext cx="2895601" cy="2152650"/>
          </a:xfrm>
          <a:prstGeom prst="wedgeRoundRectCallout">
            <a:avLst>
              <a:gd name="adj1" fmla="val 68794"/>
              <a:gd name="adj2" fmla="val 818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connection name and select Rename. Remove the dot and all characters before it. The new simple name should read: </a:t>
            </a:r>
            <a:r>
              <a:rPr lang="en-US" dirty="0" err="1" smtClean="0"/>
              <a:t>MaxMinManufacturingDM</a:t>
            </a:r>
            <a:endParaRPr lang="en-US" dirty="0"/>
          </a:p>
        </p:txBody>
      </p:sp>
    </p:spTree>
    <p:extLst>
      <p:ext uri="{BB962C8B-B14F-4D97-AF65-F5344CB8AC3E}">
        <p14:creationId xmlns:p14="http://schemas.microsoft.com/office/powerpoint/2010/main" val="738238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329333" cy="581025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2790825" y="4743452"/>
            <a:ext cx="3143250" cy="466724"/>
          </a:xfrm>
          <a:prstGeom prst="wedgeRoundRectCallout">
            <a:avLst>
              <a:gd name="adj1" fmla="val -82569"/>
              <a:gd name="adj2" fmla="val 1560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SQL Server Destination.</a:t>
            </a:r>
            <a:endParaRPr lang="en-US" dirty="0"/>
          </a:p>
        </p:txBody>
      </p:sp>
      <p:sp>
        <p:nvSpPr>
          <p:cNvPr id="7" name="Rounded Rectangular Callout 6"/>
          <p:cNvSpPr/>
          <p:nvPr/>
        </p:nvSpPr>
        <p:spPr>
          <a:xfrm>
            <a:off x="2790825" y="4149728"/>
            <a:ext cx="1704975" cy="466724"/>
          </a:xfrm>
          <a:prstGeom prst="wedgeRoundRectCallout">
            <a:avLst>
              <a:gd name="adj1" fmla="val -17401"/>
              <a:gd name="adj2" fmla="val -15208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a:t>
            </a:r>
            <a:endParaRPr lang="en-US" dirty="0"/>
          </a:p>
        </p:txBody>
      </p:sp>
      <p:sp>
        <p:nvSpPr>
          <p:cNvPr id="8" name="Rounded Rectangular Callout 7"/>
          <p:cNvSpPr/>
          <p:nvPr/>
        </p:nvSpPr>
        <p:spPr>
          <a:xfrm>
            <a:off x="5372100" y="2371726"/>
            <a:ext cx="5048250" cy="923923"/>
          </a:xfrm>
          <a:prstGeom prst="wedgeRoundRectCallout">
            <a:avLst>
              <a:gd name="adj1" fmla="val -66623"/>
              <a:gd name="adj2" fmla="val -1349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ADO NET Source. Drag the blue data flow arrow and drop it on top of SQL Server Destination. This connect the source to the destination.</a:t>
            </a:r>
            <a:endParaRPr lang="en-US" dirty="0"/>
          </a:p>
        </p:txBody>
      </p:sp>
      <p:sp>
        <p:nvSpPr>
          <p:cNvPr id="9" name="Rounded Rectangular Callout 8"/>
          <p:cNvSpPr/>
          <p:nvPr/>
        </p:nvSpPr>
        <p:spPr>
          <a:xfrm>
            <a:off x="5372100" y="3602039"/>
            <a:ext cx="3057525" cy="941385"/>
          </a:xfrm>
          <a:prstGeom prst="wedgeRoundRectCallout">
            <a:avLst>
              <a:gd name="adj1" fmla="val -81731"/>
              <a:gd name="adj2" fmla="val -5424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Double click the SQL Server Destination to configure it.</a:t>
            </a:r>
            <a:endParaRPr lang="en-US" dirty="0"/>
          </a:p>
        </p:txBody>
      </p:sp>
    </p:spTree>
    <p:extLst>
      <p:ext uri="{BB962C8B-B14F-4D97-AF65-F5344CB8AC3E}">
        <p14:creationId xmlns:p14="http://schemas.microsoft.com/office/powerpoint/2010/main" val="3509843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273595" cy="5778897"/>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5705475" y="1543052"/>
            <a:ext cx="4000500" cy="952498"/>
          </a:xfrm>
          <a:prstGeom prst="wedgeRoundRectCallout">
            <a:avLst>
              <a:gd name="adj1" fmla="val -52768"/>
              <a:gd name="adj2" fmla="val 936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a:t>
            </a:r>
            <a:r>
              <a:rPr lang="en-US" dirty="0" err="1" smtClean="0"/>
              <a:t>MaxMinManufacturingDM</a:t>
            </a:r>
            <a:r>
              <a:rPr lang="en-US" dirty="0" smtClean="0"/>
              <a:t> connection that you created earlier.</a:t>
            </a:r>
            <a:endParaRPr lang="en-US" dirty="0"/>
          </a:p>
        </p:txBody>
      </p:sp>
      <p:sp>
        <p:nvSpPr>
          <p:cNvPr id="7" name="Rounded Rectangular Callout 6"/>
          <p:cNvSpPr/>
          <p:nvPr/>
        </p:nvSpPr>
        <p:spPr>
          <a:xfrm>
            <a:off x="5388327" y="4294386"/>
            <a:ext cx="3212748" cy="466724"/>
          </a:xfrm>
          <a:prstGeom prst="wedgeRoundRectCallout">
            <a:avLst>
              <a:gd name="adj1" fmla="val -69054"/>
              <a:gd name="adj2" fmla="val -1928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dbo.DimProductType</a:t>
            </a:r>
            <a:r>
              <a:rPr lang="en-US" dirty="0" smtClean="0"/>
              <a:t>.</a:t>
            </a:r>
            <a:endParaRPr lang="en-US" dirty="0"/>
          </a:p>
        </p:txBody>
      </p:sp>
      <p:sp>
        <p:nvSpPr>
          <p:cNvPr id="8" name="Rounded Rectangular Callout 7"/>
          <p:cNvSpPr/>
          <p:nvPr/>
        </p:nvSpPr>
        <p:spPr>
          <a:xfrm>
            <a:off x="3086100" y="4876802"/>
            <a:ext cx="1971675" cy="466724"/>
          </a:xfrm>
          <a:prstGeom prst="wedgeRoundRectCallout">
            <a:avLst>
              <a:gd name="adj1" fmla="val -44327"/>
              <a:gd name="adj2" fmla="val -62555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Mappings.</a:t>
            </a:r>
            <a:endParaRPr lang="en-US" dirty="0"/>
          </a:p>
        </p:txBody>
      </p:sp>
    </p:spTree>
    <p:extLst>
      <p:ext uri="{BB962C8B-B14F-4D97-AF65-F5344CB8AC3E}">
        <p14:creationId xmlns:p14="http://schemas.microsoft.com/office/powerpoint/2010/main" val="38862526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363200" cy="5829300"/>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Destination for the Load </a:t>
            </a:r>
            <a:r>
              <a:rPr lang="en-US" sz="3200" b="1" dirty="0" err="1" smtClean="0"/>
              <a:t>ProductType</a:t>
            </a:r>
            <a:r>
              <a:rPr lang="en-US" sz="3200" b="1" dirty="0" smtClean="0"/>
              <a:t> Data Flow (cont.)</a:t>
            </a:r>
            <a:endParaRPr lang="en-US" b="1" dirty="0"/>
          </a:p>
        </p:txBody>
      </p:sp>
      <p:sp>
        <p:nvSpPr>
          <p:cNvPr id="6" name="Rounded Rectangular Callout 5"/>
          <p:cNvSpPr/>
          <p:nvPr/>
        </p:nvSpPr>
        <p:spPr>
          <a:xfrm>
            <a:off x="4933950" y="1447801"/>
            <a:ext cx="5581650" cy="904874"/>
          </a:xfrm>
          <a:prstGeom prst="wedgeRoundRectCallout">
            <a:avLst>
              <a:gd name="adj1" fmla="val -25733"/>
              <a:gd name="adj2" fmla="val 10961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The columns from the source (input) should be automatically mapped to the columns in the destination because the column names match. </a:t>
            </a:r>
            <a:endParaRPr lang="en-US" dirty="0"/>
          </a:p>
        </p:txBody>
      </p:sp>
      <p:sp>
        <p:nvSpPr>
          <p:cNvPr id="7" name="Rounded Rectangular Callout 6"/>
          <p:cNvSpPr/>
          <p:nvPr/>
        </p:nvSpPr>
        <p:spPr>
          <a:xfrm>
            <a:off x="3324225" y="4981577"/>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Tree>
    <p:extLst>
      <p:ext uri="{BB962C8B-B14F-4D97-AF65-F5344CB8AC3E}">
        <p14:creationId xmlns:p14="http://schemas.microsoft.com/office/powerpoint/2010/main" val="18893972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055" y="933450"/>
            <a:ext cx="10109200" cy="5686425"/>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a:t>
            </a:r>
            <a:endParaRPr lang="en-US" b="1" dirty="0"/>
          </a:p>
        </p:txBody>
      </p:sp>
      <p:sp>
        <p:nvSpPr>
          <p:cNvPr id="6" name="Rounded Rectangular Callout 5"/>
          <p:cNvSpPr/>
          <p:nvPr/>
        </p:nvSpPr>
        <p:spPr>
          <a:xfrm>
            <a:off x="123825" y="1028700"/>
            <a:ext cx="2924175" cy="466724"/>
          </a:xfrm>
          <a:prstGeom prst="wedgeRoundRectCallout">
            <a:avLst>
              <a:gd name="adj1" fmla="val 34457"/>
              <a:gd name="adj2" fmla="val 1152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Control Flow tab.</a:t>
            </a:r>
            <a:endParaRPr lang="en-US" dirty="0"/>
          </a:p>
        </p:txBody>
      </p:sp>
      <p:sp>
        <p:nvSpPr>
          <p:cNvPr id="7" name="Rounded Rectangular Callout 6"/>
          <p:cNvSpPr/>
          <p:nvPr/>
        </p:nvSpPr>
        <p:spPr>
          <a:xfrm>
            <a:off x="104775" y="3414713"/>
            <a:ext cx="2943225" cy="466724"/>
          </a:xfrm>
          <a:prstGeom prst="wedgeRoundRectCallout">
            <a:avLst>
              <a:gd name="adj1" fmla="val 10108"/>
              <a:gd name="adj2" fmla="val -3398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Drag the Data Flow Task.</a:t>
            </a:r>
            <a:endParaRPr lang="en-US" dirty="0"/>
          </a:p>
        </p:txBody>
      </p:sp>
      <p:sp>
        <p:nvSpPr>
          <p:cNvPr id="8" name="Rounded Rectangular Callout 7"/>
          <p:cNvSpPr/>
          <p:nvPr/>
        </p:nvSpPr>
        <p:spPr>
          <a:xfrm>
            <a:off x="2476500" y="4014787"/>
            <a:ext cx="3543300" cy="962026"/>
          </a:xfrm>
          <a:prstGeom prst="wedgeRoundRectCallout">
            <a:avLst>
              <a:gd name="adj1" fmla="val -27868"/>
              <a:gd name="adj2" fmla="val -1244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Drop it here. Right-click it and select Rename. Rename the Data Flow Task to Load </a:t>
            </a:r>
            <a:r>
              <a:rPr lang="en-US" dirty="0" err="1" smtClean="0"/>
              <a:t>ProductSubType</a:t>
            </a:r>
            <a:r>
              <a:rPr lang="en-US" dirty="0" smtClean="0"/>
              <a:t>.</a:t>
            </a:r>
            <a:endParaRPr lang="en-US" dirty="0"/>
          </a:p>
        </p:txBody>
      </p:sp>
      <p:sp>
        <p:nvSpPr>
          <p:cNvPr id="9" name="Rounded Rectangular Callout 8"/>
          <p:cNvSpPr/>
          <p:nvPr/>
        </p:nvSpPr>
        <p:spPr>
          <a:xfrm>
            <a:off x="6100761" y="1158480"/>
            <a:ext cx="5067300" cy="1612105"/>
          </a:xfrm>
          <a:prstGeom prst="wedgeRoundRectCallout">
            <a:avLst>
              <a:gd name="adj1" fmla="val -81394"/>
              <a:gd name="adj2" fmla="val 2452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Load </a:t>
            </a:r>
            <a:r>
              <a:rPr lang="en-US" dirty="0" err="1" smtClean="0"/>
              <a:t>ProductType</a:t>
            </a:r>
            <a:r>
              <a:rPr lang="en-US" dirty="0" smtClean="0"/>
              <a:t>. Drag the green precedence arrow and drop it on top of the Load </a:t>
            </a:r>
            <a:r>
              <a:rPr lang="en-US" dirty="0" err="1" smtClean="0"/>
              <a:t>ProductSubType</a:t>
            </a:r>
            <a:r>
              <a:rPr lang="en-US" dirty="0" smtClean="0"/>
              <a:t>. This means that the Load </a:t>
            </a:r>
            <a:r>
              <a:rPr lang="en-US" dirty="0" err="1" smtClean="0"/>
              <a:t>ProductType</a:t>
            </a:r>
            <a:r>
              <a:rPr lang="en-US" dirty="0" smtClean="0"/>
              <a:t> item must complete successfully before the Load </a:t>
            </a:r>
            <a:r>
              <a:rPr lang="en-US" dirty="0" err="1" smtClean="0"/>
              <a:t>ProductSubType</a:t>
            </a:r>
            <a:r>
              <a:rPr lang="en-US" dirty="0" smtClean="0"/>
              <a:t> item can execute.</a:t>
            </a:r>
            <a:endParaRPr lang="en-US" dirty="0"/>
          </a:p>
        </p:txBody>
      </p:sp>
      <p:sp>
        <p:nvSpPr>
          <p:cNvPr id="11" name="Rounded Rectangular Callout 10"/>
          <p:cNvSpPr/>
          <p:nvPr/>
        </p:nvSpPr>
        <p:spPr>
          <a:xfrm>
            <a:off x="6100761" y="3257947"/>
            <a:ext cx="3443289" cy="623489"/>
          </a:xfrm>
          <a:prstGeom prst="wedgeRoundRectCallout">
            <a:avLst>
              <a:gd name="adj1" fmla="val -92304"/>
              <a:gd name="adj2" fmla="val -5918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Double click to configure it. This takes you to the Data Flow tab.</a:t>
            </a:r>
            <a:endParaRPr lang="en-US" dirty="0"/>
          </a:p>
        </p:txBody>
      </p:sp>
    </p:spTree>
    <p:extLst>
      <p:ext uri="{BB962C8B-B14F-4D97-AF65-F5344CB8AC3E}">
        <p14:creationId xmlns:p14="http://schemas.microsoft.com/office/powerpoint/2010/main" val="25224581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375" y="974130"/>
            <a:ext cx="9816747" cy="5521920"/>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 (continued)</a:t>
            </a:r>
            <a:endParaRPr lang="en-US" b="1" dirty="0"/>
          </a:p>
        </p:txBody>
      </p:sp>
      <p:sp>
        <p:nvSpPr>
          <p:cNvPr id="6" name="Rounded Rectangular Callout 5"/>
          <p:cNvSpPr/>
          <p:nvPr/>
        </p:nvSpPr>
        <p:spPr>
          <a:xfrm>
            <a:off x="2717623" y="4495802"/>
            <a:ext cx="2905125" cy="466724"/>
          </a:xfrm>
          <a:prstGeom prst="wedgeRoundRectCallout">
            <a:avLst>
              <a:gd name="adj1" fmla="val -69668"/>
              <a:gd name="adj2" fmla="val -15820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the ADO NET Source.</a:t>
            </a:r>
            <a:endParaRPr lang="en-US" dirty="0"/>
          </a:p>
        </p:txBody>
      </p:sp>
      <p:sp>
        <p:nvSpPr>
          <p:cNvPr id="7" name="Rounded Rectangular Callout 6"/>
          <p:cNvSpPr/>
          <p:nvPr/>
        </p:nvSpPr>
        <p:spPr>
          <a:xfrm>
            <a:off x="5067300" y="2495554"/>
            <a:ext cx="2619375" cy="1257296"/>
          </a:xfrm>
          <a:prstGeom prst="wedgeRoundRectCallout">
            <a:avLst>
              <a:gd name="adj1" fmla="val -90508"/>
              <a:gd name="adj2" fmla="val -416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Double click to configure it. The ADO.NET Source Editor window appears.</a:t>
            </a:r>
            <a:endParaRPr lang="en-US" dirty="0"/>
          </a:p>
        </p:txBody>
      </p:sp>
    </p:spTree>
    <p:extLst>
      <p:ext uri="{BB962C8B-B14F-4D97-AF65-F5344CB8AC3E}">
        <p14:creationId xmlns:p14="http://schemas.microsoft.com/office/powerpoint/2010/main" val="31669783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475" y="995560"/>
            <a:ext cx="9981847" cy="5614789"/>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 (continued)</a:t>
            </a:r>
            <a:endParaRPr lang="en-US" b="1" dirty="0"/>
          </a:p>
        </p:txBody>
      </p:sp>
      <p:sp>
        <p:nvSpPr>
          <p:cNvPr id="6" name="Rounded Rectangular Callout 5"/>
          <p:cNvSpPr/>
          <p:nvPr/>
        </p:nvSpPr>
        <p:spPr>
          <a:xfrm>
            <a:off x="5403673" y="1990727"/>
            <a:ext cx="2987852" cy="466724"/>
          </a:xfrm>
          <a:prstGeom prst="wedgeRoundRectCallout">
            <a:avLst>
              <a:gd name="adj1" fmla="val -60488"/>
              <a:gd name="adj2" fmla="val 1356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MaxMinAccounting</a:t>
            </a:r>
            <a:r>
              <a:rPr lang="en-US" dirty="0" smtClean="0"/>
              <a:t>.</a:t>
            </a:r>
            <a:endParaRPr lang="en-US" dirty="0"/>
          </a:p>
        </p:txBody>
      </p:sp>
      <p:sp>
        <p:nvSpPr>
          <p:cNvPr id="7" name="Rounded Rectangular Callout 6"/>
          <p:cNvSpPr/>
          <p:nvPr/>
        </p:nvSpPr>
        <p:spPr>
          <a:xfrm>
            <a:off x="5089348" y="4067176"/>
            <a:ext cx="3064052" cy="466724"/>
          </a:xfrm>
          <a:prstGeom prst="wedgeRoundRectCallout">
            <a:avLst>
              <a:gd name="adj1" fmla="val -37339"/>
              <a:gd name="adj2" fmla="val -928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dbo.ProductSubType</a:t>
            </a:r>
            <a:r>
              <a:rPr lang="en-US" dirty="0" smtClean="0"/>
              <a:t>.</a:t>
            </a:r>
            <a:endParaRPr lang="en-US" dirty="0"/>
          </a:p>
        </p:txBody>
      </p:sp>
      <p:sp>
        <p:nvSpPr>
          <p:cNvPr id="8" name="Rounded Rectangular Callout 7"/>
          <p:cNvSpPr/>
          <p:nvPr/>
        </p:nvSpPr>
        <p:spPr>
          <a:xfrm>
            <a:off x="5089348" y="4705352"/>
            <a:ext cx="2336623" cy="466724"/>
          </a:xfrm>
          <a:prstGeom prst="wedgeRoundRectCallout">
            <a:avLst>
              <a:gd name="adj1" fmla="val 17975"/>
              <a:gd name="adj2" fmla="val 16220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65392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899" y="979488"/>
            <a:ext cx="9874955" cy="5554662"/>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 (continued)</a:t>
            </a:r>
            <a:endParaRPr lang="en-US" b="1" dirty="0"/>
          </a:p>
        </p:txBody>
      </p:sp>
      <p:sp>
        <p:nvSpPr>
          <p:cNvPr id="6" name="Rounded Rectangular Callout 5"/>
          <p:cNvSpPr/>
          <p:nvPr/>
        </p:nvSpPr>
        <p:spPr>
          <a:xfrm>
            <a:off x="2524125" y="4543426"/>
            <a:ext cx="2352675" cy="619123"/>
          </a:xfrm>
          <a:prstGeom prst="wedgeRoundRectCallout">
            <a:avLst>
              <a:gd name="adj1" fmla="val -65107"/>
              <a:gd name="adj2" fmla="val 1119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the SQL Server Destination.</a:t>
            </a:r>
            <a:endParaRPr lang="en-US" dirty="0"/>
          </a:p>
        </p:txBody>
      </p:sp>
      <p:sp>
        <p:nvSpPr>
          <p:cNvPr id="7" name="Rounded Rectangular Callout 6"/>
          <p:cNvSpPr/>
          <p:nvPr/>
        </p:nvSpPr>
        <p:spPr>
          <a:xfrm>
            <a:off x="2752725" y="3820321"/>
            <a:ext cx="2619375" cy="466724"/>
          </a:xfrm>
          <a:prstGeom prst="wedgeRoundRectCallout">
            <a:avLst>
              <a:gd name="adj1" fmla="val -27599"/>
              <a:gd name="adj2" fmla="val -1398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a:t>
            </a:r>
            <a:endParaRPr lang="en-US" dirty="0"/>
          </a:p>
        </p:txBody>
      </p:sp>
      <p:sp>
        <p:nvSpPr>
          <p:cNvPr id="8" name="Rounded Rectangular Callout 7"/>
          <p:cNvSpPr/>
          <p:nvPr/>
        </p:nvSpPr>
        <p:spPr>
          <a:xfrm>
            <a:off x="5010149" y="2143126"/>
            <a:ext cx="6715125" cy="752474"/>
          </a:xfrm>
          <a:prstGeom prst="wedgeRoundRectCallout">
            <a:avLst>
              <a:gd name="adj1" fmla="val -64221"/>
              <a:gd name="adj2" fmla="val 71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ADO NET Source. Drag the blue data flow arrow and drop it on top of the SQL Server Destination. This connect the two items.</a:t>
            </a:r>
            <a:endParaRPr lang="en-US" dirty="0"/>
          </a:p>
        </p:txBody>
      </p:sp>
      <p:sp>
        <p:nvSpPr>
          <p:cNvPr id="9" name="Rounded Rectangular Callout 8"/>
          <p:cNvSpPr/>
          <p:nvPr/>
        </p:nvSpPr>
        <p:spPr>
          <a:xfrm>
            <a:off x="5953125" y="3008312"/>
            <a:ext cx="4876800" cy="744538"/>
          </a:xfrm>
          <a:prstGeom prst="wedgeRoundRectCallout">
            <a:avLst>
              <a:gd name="adj1" fmla="val -86260"/>
              <a:gd name="adj2" fmla="val -1915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Double click the SQL Server Destination to configure it. The SQL Destination Editor appears.</a:t>
            </a:r>
            <a:endParaRPr lang="en-US" dirty="0"/>
          </a:p>
        </p:txBody>
      </p:sp>
    </p:spTree>
    <p:extLst>
      <p:ext uri="{BB962C8B-B14F-4D97-AF65-F5344CB8AC3E}">
        <p14:creationId xmlns:p14="http://schemas.microsoft.com/office/powerpoint/2010/main" val="219420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499" y="933450"/>
            <a:ext cx="10143067" cy="5705475"/>
          </a:xfrm>
        </p:spPr>
      </p:pic>
      <p:sp>
        <p:nvSpPr>
          <p:cNvPr id="5"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 (continued)</a:t>
            </a:r>
            <a:endParaRPr lang="en-US" b="1" dirty="0"/>
          </a:p>
        </p:txBody>
      </p:sp>
      <p:sp>
        <p:nvSpPr>
          <p:cNvPr id="6" name="Rounded Rectangular Callout 5"/>
          <p:cNvSpPr/>
          <p:nvPr/>
        </p:nvSpPr>
        <p:spPr>
          <a:xfrm>
            <a:off x="5314950" y="1990727"/>
            <a:ext cx="3676649" cy="466724"/>
          </a:xfrm>
          <a:prstGeom prst="wedgeRoundRectCallout">
            <a:avLst>
              <a:gd name="adj1" fmla="val -49089"/>
              <a:gd name="adj2" fmla="val 1356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r>
              <a:rPr lang="en-US" dirty="0" smtClean="0"/>
              <a:t>.</a:t>
            </a:r>
            <a:endParaRPr lang="en-US" dirty="0"/>
          </a:p>
        </p:txBody>
      </p:sp>
      <p:sp>
        <p:nvSpPr>
          <p:cNvPr id="7" name="Rounded Rectangular Callout 6"/>
          <p:cNvSpPr/>
          <p:nvPr/>
        </p:nvSpPr>
        <p:spPr>
          <a:xfrm>
            <a:off x="5172074" y="4105277"/>
            <a:ext cx="3552825" cy="466724"/>
          </a:xfrm>
          <a:prstGeom prst="wedgeRoundRectCallout">
            <a:avLst>
              <a:gd name="adj1" fmla="val -35629"/>
              <a:gd name="adj2" fmla="val -1480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dbo.DimProductSubType</a:t>
            </a:r>
            <a:r>
              <a:rPr lang="en-US" dirty="0" smtClean="0"/>
              <a:t>.</a:t>
            </a:r>
            <a:endParaRPr lang="en-US" dirty="0"/>
          </a:p>
        </p:txBody>
      </p:sp>
      <p:sp>
        <p:nvSpPr>
          <p:cNvPr id="8" name="Rounded Rectangular Callout 7"/>
          <p:cNvSpPr/>
          <p:nvPr/>
        </p:nvSpPr>
        <p:spPr>
          <a:xfrm>
            <a:off x="2917648" y="4695827"/>
            <a:ext cx="1949627" cy="466724"/>
          </a:xfrm>
          <a:prstGeom prst="wedgeRoundRectCallout">
            <a:avLst>
              <a:gd name="adj1" fmla="val -40723"/>
              <a:gd name="adj2" fmla="val -5928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Mappings.</a:t>
            </a:r>
            <a:endParaRPr lang="en-US" dirty="0"/>
          </a:p>
        </p:txBody>
      </p:sp>
    </p:spTree>
    <p:extLst>
      <p:ext uri="{BB962C8B-B14F-4D97-AF65-F5344CB8AC3E}">
        <p14:creationId xmlns:p14="http://schemas.microsoft.com/office/powerpoint/2010/main" val="436769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125" y="974130"/>
            <a:ext cx="9664347" cy="5436195"/>
          </a:xfrm>
        </p:spPr>
      </p:pic>
      <p:sp>
        <p:nvSpPr>
          <p:cNvPr id="4" name="Title 1"/>
          <p:cNvSpPr>
            <a:spLocks noGrp="1"/>
          </p:cNvSpPr>
          <p:nvPr>
            <p:ph type="title"/>
          </p:nvPr>
        </p:nvSpPr>
        <p:spPr>
          <a:xfrm>
            <a:off x="571499" y="212725"/>
            <a:ext cx="11058525" cy="720725"/>
          </a:xfrm>
        </p:spPr>
        <p:txBody>
          <a:bodyPr>
            <a:normAutofit/>
          </a:bodyPr>
          <a:lstStyle/>
          <a:p>
            <a:r>
              <a:rPr lang="en-US" sz="3200" b="1" dirty="0" smtClean="0"/>
              <a:t>Creating the Load </a:t>
            </a:r>
            <a:r>
              <a:rPr lang="en-US" sz="3200" b="1" dirty="0" err="1" smtClean="0"/>
              <a:t>ProductSubType</a:t>
            </a:r>
            <a:r>
              <a:rPr lang="en-US" sz="3200" b="1" dirty="0" smtClean="0"/>
              <a:t> Data Flow (continued)</a:t>
            </a:r>
            <a:endParaRPr lang="en-US" b="1" dirty="0"/>
          </a:p>
        </p:txBody>
      </p:sp>
      <p:sp>
        <p:nvSpPr>
          <p:cNvPr id="6" name="Rounded Rectangular Callout 5"/>
          <p:cNvSpPr/>
          <p:nvPr/>
        </p:nvSpPr>
        <p:spPr>
          <a:xfrm>
            <a:off x="4451173" y="1352551"/>
            <a:ext cx="6093002" cy="676273"/>
          </a:xfrm>
          <a:prstGeom prst="wedgeRoundRectCallout">
            <a:avLst>
              <a:gd name="adj1" fmla="val -26568"/>
              <a:gd name="adj2" fmla="val 1482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Source (input) columns are automatically mapped to destination columns because the column names are the same.</a:t>
            </a:r>
            <a:endParaRPr lang="en-US" dirty="0"/>
          </a:p>
        </p:txBody>
      </p:sp>
      <p:sp>
        <p:nvSpPr>
          <p:cNvPr id="7" name="Rounded Rectangular Callout 6"/>
          <p:cNvSpPr/>
          <p:nvPr/>
        </p:nvSpPr>
        <p:spPr>
          <a:xfrm>
            <a:off x="4032073" y="4648202"/>
            <a:ext cx="2349677" cy="466724"/>
          </a:xfrm>
          <a:prstGeom prst="wedgeRoundRectCallout">
            <a:avLst>
              <a:gd name="adj1" fmla="val 40974"/>
              <a:gd name="adj2" fmla="val 1417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1484015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Where to Download </a:t>
            </a:r>
            <a:r>
              <a:rPr lang="en-US" sz="3200" b="1" dirty="0" err="1" smtClean="0"/>
              <a:t>MaxMinAccounting</a:t>
            </a:r>
            <a:r>
              <a:rPr lang="en-US" sz="3200" b="1" dirty="0" smtClean="0"/>
              <a:t> Database and How to Restore It Using the SQL Server Management Studio?</a:t>
            </a:r>
            <a:endParaRPr lang="en-US" b="1" dirty="0"/>
          </a:p>
        </p:txBody>
      </p:sp>
      <p:sp>
        <p:nvSpPr>
          <p:cNvPr id="3" name="Content Placeholder 2"/>
          <p:cNvSpPr>
            <a:spLocks noGrp="1"/>
          </p:cNvSpPr>
          <p:nvPr>
            <p:ph idx="1"/>
          </p:nvPr>
        </p:nvSpPr>
        <p:spPr/>
        <p:txBody>
          <a:bodyPr/>
          <a:lstStyle/>
          <a:p>
            <a:r>
              <a:rPr lang="en-US" dirty="0" smtClean="0"/>
              <a:t>You can download the </a:t>
            </a:r>
            <a:r>
              <a:rPr lang="en-US" dirty="0" err="1" smtClean="0"/>
              <a:t>MaxMinAccounting</a:t>
            </a:r>
            <a:r>
              <a:rPr lang="en-US" dirty="0" smtClean="0"/>
              <a:t> database from this site and then click the Source Code link:</a:t>
            </a:r>
          </a:p>
          <a:p>
            <a:pPr lvl="1"/>
            <a:r>
              <a:rPr lang="en-US" dirty="0"/>
              <a:t>http://www.mhprofessional.com/product.php?isbn=0071759387</a:t>
            </a:r>
          </a:p>
          <a:p>
            <a:r>
              <a:rPr lang="en-US" dirty="0" smtClean="0"/>
              <a:t>Extract the downloaded zip file to a folder that is easily accessible.</a:t>
            </a:r>
          </a:p>
          <a:p>
            <a:r>
              <a:rPr lang="en-US" dirty="0" smtClean="0"/>
              <a:t>Navigate to that folder and open it. Find </a:t>
            </a:r>
            <a:r>
              <a:rPr lang="en-US" dirty="0" err="1" smtClean="0"/>
              <a:t>MaxMinAccountingSystem</a:t>
            </a:r>
            <a:r>
              <a:rPr lang="en-US" dirty="0" smtClean="0"/>
              <a:t> Database Install subfolder and open it. You should see a file that explain how to install the </a:t>
            </a:r>
            <a:r>
              <a:rPr lang="en-US" dirty="0" err="1" smtClean="0"/>
              <a:t>MaxMinAccounting</a:t>
            </a:r>
            <a:r>
              <a:rPr lang="en-US" dirty="0" smtClean="0"/>
              <a:t> database as well as a backup file.</a:t>
            </a:r>
          </a:p>
          <a:p>
            <a:r>
              <a:rPr lang="en-US" dirty="0" smtClean="0"/>
              <a:t>Open the instructions file and follow the steps to restore the </a:t>
            </a:r>
            <a:r>
              <a:rPr lang="en-US" dirty="0" err="1" smtClean="0"/>
              <a:t>MaxMinAccounting</a:t>
            </a:r>
            <a:r>
              <a:rPr lang="en-US" dirty="0" smtClean="0"/>
              <a:t> database backup.</a:t>
            </a:r>
            <a:endParaRPr lang="en-US" dirty="0"/>
          </a:p>
        </p:txBody>
      </p:sp>
    </p:spTree>
    <p:extLst>
      <p:ext uri="{BB962C8B-B14F-4D97-AF65-F5344CB8AC3E}">
        <p14:creationId xmlns:p14="http://schemas.microsoft.com/office/powerpoint/2010/main" val="14566845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299" y="1092200"/>
            <a:ext cx="11229975" cy="5175250"/>
          </a:xfrm>
        </p:spPr>
        <p:txBody>
          <a:bodyPr>
            <a:normAutofit lnSpcReduction="10000"/>
          </a:bodyPr>
          <a:lstStyle/>
          <a:p>
            <a:r>
              <a:rPr lang="en-US" dirty="0" smtClean="0"/>
              <a:t>Repeat the steps (see Slides </a:t>
            </a:r>
            <a:r>
              <a:rPr lang="en-US" dirty="0" smtClean="0"/>
              <a:t>24-29) </a:t>
            </a:r>
            <a:r>
              <a:rPr lang="en-US" dirty="0" smtClean="0"/>
              <a:t>of Creating the Load </a:t>
            </a:r>
            <a:r>
              <a:rPr lang="en-US" dirty="0" err="1" smtClean="0"/>
              <a:t>ProductSubType</a:t>
            </a:r>
            <a:r>
              <a:rPr lang="en-US" dirty="0" smtClean="0"/>
              <a:t> Data Flow to get data from </a:t>
            </a:r>
            <a:r>
              <a:rPr lang="en-US" dirty="0" err="1" smtClean="0"/>
              <a:t>MaxMinAccounting.Products</a:t>
            </a:r>
            <a:r>
              <a:rPr lang="en-US" dirty="0" smtClean="0"/>
              <a:t> table and copy it to the </a:t>
            </a:r>
            <a:r>
              <a:rPr lang="en-US" dirty="0" err="1" smtClean="0"/>
              <a:t>MaxMinManufacturingDM.DimProduct</a:t>
            </a:r>
            <a:r>
              <a:rPr lang="en-US" dirty="0" smtClean="0"/>
              <a:t> table. Create the precedence arrow to connect the Load </a:t>
            </a:r>
            <a:r>
              <a:rPr lang="en-US" dirty="0" err="1" smtClean="0"/>
              <a:t>ProductSubType</a:t>
            </a:r>
            <a:r>
              <a:rPr lang="en-US" dirty="0" smtClean="0"/>
              <a:t> and Load Product data flow tasks. Note: the </a:t>
            </a:r>
            <a:r>
              <a:rPr lang="en-US" dirty="0" err="1" smtClean="0"/>
              <a:t>RawMaterial</a:t>
            </a:r>
            <a:r>
              <a:rPr lang="en-US" dirty="0" smtClean="0"/>
              <a:t> and </a:t>
            </a:r>
            <a:r>
              <a:rPr lang="en-US" dirty="0" err="1" smtClean="0"/>
              <a:t>AmountOfRawMaterial</a:t>
            </a:r>
            <a:r>
              <a:rPr lang="en-US" dirty="0" smtClean="0"/>
              <a:t> columns are not mapped.</a:t>
            </a:r>
          </a:p>
          <a:p>
            <a:r>
              <a:rPr lang="en-US" dirty="0" smtClean="0"/>
              <a:t>Similarly, repeat </a:t>
            </a:r>
            <a:r>
              <a:rPr lang="en-US" dirty="0"/>
              <a:t>the steps (see </a:t>
            </a:r>
            <a:r>
              <a:rPr lang="en-US"/>
              <a:t>Slides </a:t>
            </a:r>
            <a:r>
              <a:rPr lang="en-US" smtClean="0"/>
              <a:t>24-29) </a:t>
            </a:r>
            <a:r>
              <a:rPr lang="en-US" dirty="0"/>
              <a:t>of Creating the Load </a:t>
            </a:r>
            <a:r>
              <a:rPr lang="en-US" dirty="0" err="1"/>
              <a:t>ProductSubType</a:t>
            </a:r>
            <a:r>
              <a:rPr lang="en-US" dirty="0"/>
              <a:t> Data Flow to get data from </a:t>
            </a:r>
            <a:r>
              <a:rPr lang="en-US" dirty="0" err="1" smtClean="0"/>
              <a:t>MaxMinAccounting.Countries</a:t>
            </a:r>
            <a:r>
              <a:rPr lang="en-US" dirty="0" smtClean="0"/>
              <a:t> </a:t>
            </a:r>
            <a:r>
              <a:rPr lang="en-US" dirty="0"/>
              <a:t>table and copy it to the </a:t>
            </a:r>
            <a:r>
              <a:rPr lang="en-US" dirty="0" err="1" smtClean="0"/>
              <a:t>MaxMinManufacturingDM.DimCountry</a:t>
            </a:r>
            <a:r>
              <a:rPr lang="en-US" dirty="0" smtClean="0"/>
              <a:t> </a:t>
            </a:r>
            <a:r>
              <a:rPr lang="en-US" dirty="0"/>
              <a:t>table. Create the precedence arrow to connect the Load </a:t>
            </a:r>
            <a:r>
              <a:rPr lang="en-US" dirty="0" smtClean="0"/>
              <a:t>Product </a:t>
            </a:r>
            <a:r>
              <a:rPr lang="en-US" dirty="0"/>
              <a:t>and Load </a:t>
            </a:r>
            <a:r>
              <a:rPr lang="en-US" dirty="0" smtClean="0"/>
              <a:t>Country </a:t>
            </a:r>
            <a:r>
              <a:rPr lang="en-US" dirty="0"/>
              <a:t>data flow tasks</a:t>
            </a:r>
            <a:r>
              <a:rPr lang="en-US" dirty="0" smtClean="0"/>
              <a:t>.</a:t>
            </a:r>
          </a:p>
          <a:p>
            <a:r>
              <a:rPr lang="en-US" dirty="0" smtClean="0"/>
              <a:t>Next slide shows the Control Flow tab after completing the above two tasks.</a:t>
            </a:r>
            <a:endParaRPr lang="en-US" dirty="0"/>
          </a:p>
        </p:txBody>
      </p:sp>
      <p:sp>
        <p:nvSpPr>
          <p:cNvPr id="4" name="Title 1"/>
          <p:cNvSpPr>
            <a:spLocks noGrp="1"/>
          </p:cNvSpPr>
          <p:nvPr>
            <p:ph type="title"/>
          </p:nvPr>
        </p:nvSpPr>
        <p:spPr>
          <a:xfrm>
            <a:off x="571499" y="212725"/>
            <a:ext cx="11058525" cy="720725"/>
          </a:xfrm>
        </p:spPr>
        <p:txBody>
          <a:bodyPr>
            <a:normAutofit/>
          </a:bodyPr>
          <a:lstStyle/>
          <a:p>
            <a:r>
              <a:rPr lang="en-US" sz="3200" b="1" dirty="0" smtClean="0"/>
              <a:t>Creating Additional Data Flow</a:t>
            </a:r>
            <a:endParaRPr lang="en-US" b="1" dirty="0"/>
          </a:p>
        </p:txBody>
      </p:sp>
    </p:spTree>
    <p:extLst>
      <p:ext uri="{BB962C8B-B14F-4D97-AF65-F5344CB8AC3E}">
        <p14:creationId xmlns:p14="http://schemas.microsoft.com/office/powerpoint/2010/main" val="3511273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49" y="968772"/>
            <a:ext cx="10046405" cy="5651103"/>
          </a:xfrm>
        </p:spPr>
      </p:pic>
      <p:sp>
        <p:nvSpPr>
          <p:cNvPr id="5" name="Title 1"/>
          <p:cNvSpPr>
            <a:spLocks noGrp="1"/>
          </p:cNvSpPr>
          <p:nvPr>
            <p:ph type="title"/>
          </p:nvPr>
        </p:nvSpPr>
        <p:spPr>
          <a:xfrm>
            <a:off x="571499" y="212725"/>
            <a:ext cx="11058525" cy="720725"/>
          </a:xfrm>
        </p:spPr>
        <p:txBody>
          <a:bodyPr>
            <a:normAutofit/>
          </a:bodyPr>
          <a:lstStyle/>
          <a:p>
            <a:r>
              <a:rPr lang="en-US" sz="3200" b="1" dirty="0" smtClean="0"/>
              <a:t>Creating Additional Data Flow (continued)</a:t>
            </a:r>
            <a:endParaRPr lang="en-US" b="1" dirty="0"/>
          </a:p>
        </p:txBody>
      </p:sp>
      <p:sp>
        <p:nvSpPr>
          <p:cNvPr id="6" name="Rounded Rectangular Callout 5"/>
          <p:cNvSpPr/>
          <p:nvPr/>
        </p:nvSpPr>
        <p:spPr>
          <a:xfrm>
            <a:off x="5629275" y="3070424"/>
            <a:ext cx="5038725" cy="930075"/>
          </a:xfrm>
          <a:prstGeom prst="wedgeRoundRectCallout">
            <a:avLst>
              <a:gd name="adj1" fmla="val -73447"/>
              <a:gd name="adj2" fmla="val 285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Be sure to configure Load Product task by double clicking it and then adding and configuring ADO NET Source and SQL Server Destination.</a:t>
            </a:r>
            <a:endParaRPr lang="en-US" dirty="0"/>
          </a:p>
        </p:txBody>
      </p:sp>
      <p:sp>
        <p:nvSpPr>
          <p:cNvPr id="7" name="Rounded Rectangular Callout 6"/>
          <p:cNvSpPr/>
          <p:nvPr/>
        </p:nvSpPr>
        <p:spPr>
          <a:xfrm>
            <a:off x="5638800" y="4032449"/>
            <a:ext cx="5038725" cy="930075"/>
          </a:xfrm>
          <a:prstGeom prst="wedgeRoundRectCallout">
            <a:avLst>
              <a:gd name="adj1" fmla="val -73069"/>
              <a:gd name="adj2" fmla="val 29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Be sure to configure Load Country task by double clicking it and then adding and configuring ADO NET Source and SQL Server Destination.</a:t>
            </a:r>
            <a:endParaRPr lang="en-US" dirty="0"/>
          </a:p>
        </p:txBody>
      </p:sp>
    </p:spTree>
    <p:extLst>
      <p:ext uri="{BB962C8B-B14F-4D97-AF65-F5344CB8AC3E}">
        <p14:creationId xmlns:p14="http://schemas.microsoft.com/office/powerpoint/2010/main" val="16590138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151"/>
            <a:ext cx="9879188" cy="730250"/>
          </a:xfrm>
        </p:spPr>
        <p:txBody>
          <a:bodyPr/>
          <a:lstStyle/>
          <a:p>
            <a:r>
              <a:rPr lang="en-US" sz="3200" b="1" dirty="0" smtClean="0"/>
              <a:t>Creating the Load Plant Data Flow</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8" y="1085850"/>
            <a:ext cx="9753600" cy="5486400"/>
          </a:xfrm>
        </p:spPr>
      </p:pic>
      <p:sp>
        <p:nvSpPr>
          <p:cNvPr id="5" name="Rounded Rectangular Callout 4"/>
          <p:cNvSpPr/>
          <p:nvPr/>
        </p:nvSpPr>
        <p:spPr>
          <a:xfrm>
            <a:off x="507823" y="1085850"/>
            <a:ext cx="2844977" cy="466724"/>
          </a:xfrm>
          <a:prstGeom prst="wedgeRoundRectCallout">
            <a:avLst>
              <a:gd name="adj1" fmla="val 38965"/>
              <a:gd name="adj2" fmla="val 1275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Control Flow tab</a:t>
            </a:r>
            <a:endParaRPr lang="en-US" dirty="0"/>
          </a:p>
        </p:txBody>
      </p:sp>
      <p:sp>
        <p:nvSpPr>
          <p:cNvPr id="6" name="Rounded Rectangular Callout 5"/>
          <p:cNvSpPr/>
          <p:nvPr/>
        </p:nvSpPr>
        <p:spPr>
          <a:xfrm>
            <a:off x="222073" y="3595688"/>
            <a:ext cx="2759252" cy="466724"/>
          </a:xfrm>
          <a:prstGeom prst="wedgeRoundRectCallout">
            <a:avLst>
              <a:gd name="adj1" fmla="val 20212"/>
              <a:gd name="adj2" fmla="val -3459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Drag the Data Flow Task.</a:t>
            </a:r>
            <a:endParaRPr lang="en-US" dirty="0"/>
          </a:p>
        </p:txBody>
      </p:sp>
      <p:sp>
        <p:nvSpPr>
          <p:cNvPr id="7" name="Rounded Rectangular Callout 6"/>
          <p:cNvSpPr/>
          <p:nvPr/>
        </p:nvSpPr>
        <p:spPr>
          <a:xfrm>
            <a:off x="1343026" y="4686301"/>
            <a:ext cx="3771900" cy="1238249"/>
          </a:xfrm>
          <a:prstGeom prst="wedgeRoundRectCallout">
            <a:avLst>
              <a:gd name="adj1" fmla="val 54358"/>
              <a:gd name="adj2" fmla="val -6589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Drop it here. Rename it to Load Plant. Drag the green arrow from Load Country and drop the arrow on top of Load Plant.</a:t>
            </a:r>
            <a:endParaRPr lang="en-US" dirty="0"/>
          </a:p>
        </p:txBody>
      </p:sp>
      <p:sp>
        <p:nvSpPr>
          <p:cNvPr id="8" name="Rounded Rectangular Callout 7"/>
          <p:cNvSpPr/>
          <p:nvPr/>
        </p:nvSpPr>
        <p:spPr>
          <a:xfrm>
            <a:off x="5840589" y="2514602"/>
            <a:ext cx="2160412" cy="1219198"/>
          </a:xfrm>
          <a:prstGeom prst="wedgeRoundRectCallout">
            <a:avLst>
              <a:gd name="adj1" fmla="val -30295"/>
              <a:gd name="adj2" fmla="val 7853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Double click Load Plant to configure it. This takes you to the Data Flow tab.</a:t>
            </a:r>
            <a:endParaRPr lang="en-US" dirty="0"/>
          </a:p>
        </p:txBody>
      </p:sp>
    </p:spTree>
    <p:extLst>
      <p:ext uri="{BB962C8B-B14F-4D97-AF65-F5344CB8AC3E}">
        <p14:creationId xmlns:p14="http://schemas.microsoft.com/office/powerpoint/2010/main" val="2420139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8" y="1114425"/>
            <a:ext cx="9753600" cy="5486400"/>
          </a:xfrm>
        </p:spPr>
      </p:pic>
      <p:sp>
        <p:nvSpPr>
          <p:cNvPr id="4" name="Title 1"/>
          <p:cNvSpPr>
            <a:spLocks noGrp="1"/>
          </p:cNvSpPr>
          <p:nvPr>
            <p:ph type="title"/>
          </p:nvPr>
        </p:nvSpPr>
        <p:spPr>
          <a:xfrm>
            <a:off x="838200" y="184151"/>
            <a:ext cx="9879188" cy="730250"/>
          </a:xfrm>
        </p:spPr>
        <p:txBody>
          <a:bodyPr>
            <a:normAutofit/>
          </a:bodyPr>
          <a:lstStyle/>
          <a:p>
            <a:r>
              <a:rPr lang="en-US" sz="3200" b="1" dirty="0" smtClean="0"/>
              <a:t>Creating the Load Plant Data Flow (continued)</a:t>
            </a:r>
            <a:endParaRPr lang="en-US" b="1" dirty="0"/>
          </a:p>
        </p:txBody>
      </p:sp>
      <p:sp>
        <p:nvSpPr>
          <p:cNvPr id="6" name="Rounded Rectangular Callout 5"/>
          <p:cNvSpPr/>
          <p:nvPr/>
        </p:nvSpPr>
        <p:spPr>
          <a:xfrm>
            <a:off x="2895601" y="4648202"/>
            <a:ext cx="2924174" cy="466724"/>
          </a:xfrm>
          <a:prstGeom prst="wedgeRoundRectCallout">
            <a:avLst>
              <a:gd name="adj1" fmla="val -61758"/>
              <a:gd name="adj2" fmla="val 417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ADO NET Source.</a:t>
            </a:r>
            <a:endParaRPr lang="en-US" dirty="0"/>
          </a:p>
        </p:txBody>
      </p:sp>
      <p:sp>
        <p:nvSpPr>
          <p:cNvPr id="7" name="Rounded Rectangular Callout 6"/>
          <p:cNvSpPr/>
          <p:nvPr/>
        </p:nvSpPr>
        <p:spPr>
          <a:xfrm>
            <a:off x="5537023" y="2519365"/>
            <a:ext cx="2473502" cy="747714"/>
          </a:xfrm>
          <a:prstGeom prst="wedgeRoundRectCallout">
            <a:avLst>
              <a:gd name="adj1" fmla="val -84287"/>
              <a:gd name="adj2" fmla="val -247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Double click it to configure it.</a:t>
            </a:r>
            <a:endParaRPr lang="en-US" dirty="0"/>
          </a:p>
        </p:txBody>
      </p:sp>
    </p:spTree>
    <p:extLst>
      <p:ext uri="{BB962C8B-B14F-4D97-AF65-F5344CB8AC3E}">
        <p14:creationId xmlns:p14="http://schemas.microsoft.com/office/powerpoint/2010/main" val="3072654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988" y="1085850"/>
            <a:ext cx="9906000" cy="5572125"/>
          </a:xfrm>
        </p:spPr>
      </p:pic>
      <p:sp>
        <p:nvSpPr>
          <p:cNvPr id="4" name="Title 1"/>
          <p:cNvSpPr>
            <a:spLocks noGrp="1"/>
          </p:cNvSpPr>
          <p:nvPr>
            <p:ph type="title"/>
          </p:nvPr>
        </p:nvSpPr>
        <p:spPr>
          <a:xfrm>
            <a:off x="838200" y="184151"/>
            <a:ext cx="9879188" cy="730250"/>
          </a:xfrm>
        </p:spPr>
        <p:txBody>
          <a:bodyPr>
            <a:normAutofit/>
          </a:bodyPr>
          <a:lstStyle/>
          <a:p>
            <a:r>
              <a:rPr lang="en-US" sz="3200" b="1" dirty="0" smtClean="0"/>
              <a:t>Creating the Load Plant Data Flow (continued)</a:t>
            </a:r>
            <a:endParaRPr lang="en-US" b="1" dirty="0"/>
          </a:p>
        </p:txBody>
      </p:sp>
      <p:sp>
        <p:nvSpPr>
          <p:cNvPr id="6" name="Rounded Rectangular Callout 5"/>
          <p:cNvSpPr/>
          <p:nvPr/>
        </p:nvSpPr>
        <p:spPr>
          <a:xfrm>
            <a:off x="5419726" y="1619252"/>
            <a:ext cx="3000374" cy="466724"/>
          </a:xfrm>
          <a:prstGeom prst="wedgeRoundRectCallout">
            <a:avLst>
              <a:gd name="adj1" fmla="val -57198"/>
              <a:gd name="adj2" fmla="val 22138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MaxMinAccounting</a:t>
            </a:r>
            <a:r>
              <a:rPr lang="en-US" dirty="0" smtClean="0"/>
              <a:t>.</a:t>
            </a:r>
            <a:endParaRPr lang="en-US" dirty="0"/>
          </a:p>
        </p:txBody>
      </p:sp>
      <p:sp>
        <p:nvSpPr>
          <p:cNvPr id="7" name="Rounded Rectangular Callout 6"/>
          <p:cNvSpPr/>
          <p:nvPr/>
        </p:nvSpPr>
        <p:spPr>
          <a:xfrm>
            <a:off x="1381124" y="2743202"/>
            <a:ext cx="2486025" cy="466724"/>
          </a:xfrm>
          <a:prstGeom prst="wedgeRoundRectCallout">
            <a:avLst>
              <a:gd name="adj1" fmla="val 59698"/>
              <a:gd name="adj2" fmla="val 744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SQL command.</a:t>
            </a:r>
            <a:endParaRPr lang="en-US" dirty="0"/>
          </a:p>
        </p:txBody>
      </p:sp>
      <p:sp>
        <p:nvSpPr>
          <p:cNvPr id="8" name="Rounded Rectangular Callout 7"/>
          <p:cNvSpPr/>
          <p:nvPr/>
        </p:nvSpPr>
        <p:spPr>
          <a:xfrm>
            <a:off x="6172199" y="4314825"/>
            <a:ext cx="3095626" cy="447675"/>
          </a:xfrm>
          <a:prstGeom prst="wedgeRoundRectCallout">
            <a:avLst>
              <a:gd name="adj1" fmla="val -67295"/>
              <a:gd name="adj2" fmla="val -1194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Type this customized query.</a:t>
            </a:r>
            <a:endParaRPr lang="en-US" dirty="0"/>
          </a:p>
        </p:txBody>
      </p:sp>
      <p:sp>
        <p:nvSpPr>
          <p:cNvPr id="9" name="Rounded Rectangular Callout 8"/>
          <p:cNvSpPr/>
          <p:nvPr/>
        </p:nvSpPr>
        <p:spPr>
          <a:xfrm>
            <a:off x="3552826" y="4633916"/>
            <a:ext cx="2390774" cy="466724"/>
          </a:xfrm>
          <a:prstGeom prst="wedgeRoundRectCallout">
            <a:avLst>
              <a:gd name="adj1" fmla="val 66529"/>
              <a:gd name="adj2" fmla="val 1887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spTree>
    <p:extLst>
      <p:ext uri="{BB962C8B-B14F-4D97-AF65-F5344CB8AC3E}">
        <p14:creationId xmlns:p14="http://schemas.microsoft.com/office/powerpoint/2010/main" val="2643804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685866" cy="5448300"/>
          </a:xfrm>
        </p:spPr>
      </p:pic>
      <p:sp>
        <p:nvSpPr>
          <p:cNvPr id="4" name="Title 1"/>
          <p:cNvSpPr>
            <a:spLocks noGrp="1"/>
          </p:cNvSpPr>
          <p:nvPr>
            <p:ph type="title"/>
          </p:nvPr>
        </p:nvSpPr>
        <p:spPr>
          <a:xfrm>
            <a:off x="838200" y="184151"/>
            <a:ext cx="9879188" cy="730250"/>
          </a:xfrm>
        </p:spPr>
        <p:txBody>
          <a:bodyPr>
            <a:normAutofit/>
          </a:bodyPr>
          <a:lstStyle/>
          <a:p>
            <a:r>
              <a:rPr lang="en-US" sz="3200" b="1" dirty="0" smtClean="0"/>
              <a:t>Creating the Load Plant Data Flow (continued)</a:t>
            </a:r>
            <a:endParaRPr lang="en-US" b="1" dirty="0"/>
          </a:p>
        </p:txBody>
      </p:sp>
      <p:sp>
        <p:nvSpPr>
          <p:cNvPr id="6" name="Rounded Rectangular Callout 5"/>
          <p:cNvSpPr/>
          <p:nvPr/>
        </p:nvSpPr>
        <p:spPr>
          <a:xfrm>
            <a:off x="2895600" y="4648202"/>
            <a:ext cx="3543299" cy="466724"/>
          </a:xfrm>
          <a:prstGeom prst="wedgeRoundRectCallout">
            <a:avLst>
              <a:gd name="adj1" fmla="val -63102"/>
              <a:gd name="adj2" fmla="val 1479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SQL Server Destination.</a:t>
            </a:r>
            <a:endParaRPr lang="en-US" dirty="0"/>
          </a:p>
        </p:txBody>
      </p:sp>
      <p:sp>
        <p:nvSpPr>
          <p:cNvPr id="7" name="Rounded Rectangular Callout 6"/>
          <p:cNvSpPr/>
          <p:nvPr/>
        </p:nvSpPr>
        <p:spPr>
          <a:xfrm>
            <a:off x="5546548" y="2843215"/>
            <a:ext cx="5712002" cy="976310"/>
          </a:xfrm>
          <a:prstGeom prst="wedgeRoundRectCallout">
            <a:avLst>
              <a:gd name="adj1" fmla="val -63109"/>
              <a:gd name="adj2" fmla="val -81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Drag the blue arrow from ADO NET Source and drop the arrow on top of the SQL Server Destination. Double click SQL Server Destination to configure it.</a:t>
            </a:r>
            <a:endParaRPr lang="en-US" dirty="0"/>
          </a:p>
        </p:txBody>
      </p:sp>
    </p:spTree>
    <p:extLst>
      <p:ext uri="{BB962C8B-B14F-4D97-AF65-F5344CB8AC3E}">
        <p14:creationId xmlns:p14="http://schemas.microsoft.com/office/powerpoint/2010/main" val="3229114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108075"/>
            <a:ext cx="9764888" cy="5492750"/>
          </a:xfrm>
        </p:spPr>
      </p:pic>
      <p:sp>
        <p:nvSpPr>
          <p:cNvPr id="4" name="Title 1"/>
          <p:cNvSpPr>
            <a:spLocks noGrp="1"/>
          </p:cNvSpPr>
          <p:nvPr>
            <p:ph type="title"/>
          </p:nvPr>
        </p:nvSpPr>
        <p:spPr>
          <a:xfrm>
            <a:off x="838200" y="184151"/>
            <a:ext cx="9879188" cy="730250"/>
          </a:xfrm>
        </p:spPr>
        <p:txBody>
          <a:bodyPr>
            <a:normAutofit/>
          </a:bodyPr>
          <a:lstStyle/>
          <a:p>
            <a:r>
              <a:rPr lang="en-US" sz="3200" b="1" dirty="0" smtClean="0"/>
              <a:t>Creating the Load Plant Data Flow (continued)</a:t>
            </a:r>
            <a:endParaRPr lang="en-US" b="1" dirty="0"/>
          </a:p>
        </p:txBody>
      </p:sp>
      <p:sp>
        <p:nvSpPr>
          <p:cNvPr id="6" name="Rounded Rectangular Callout 5"/>
          <p:cNvSpPr/>
          <p:nvPr/>
        </p:nvSpPr>
        <p:spPr>
          <a:xfrm>
            <a:off x="5419725" y="1619252"/>
            <a:ext cx="3619500" cy="466724"/>
          </a:xfrm>
          <a:prstGeom prst="wedgeRoundRectCallout">
            <a:avLst>
              <a:gd name="adj1" fmla="val -46442"/>
              <a:gd name="adj2" fmla="val 21526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MaxMinManufacturingDM</a:t>
            </a:r>
            <a:r>
              <a:rPr lang="en-US" dirty="0" smtClean="0"/>
              <a:t>.</a:t>
            </a:r>
            <a:endParaRPr lang="en-US" dirty="0"/>
          </a:p>
        </p:txBody>
      </p:sp>
      <p:sp>
        <p:nvSpPr>
          <p:cNvPr id="7" name="Rounded Rectangular Callout 6"/>
          <p:cNvSpPr/>
          <p:nvPr/>
        </p:nvSpPr>
        <p:spPr>
          <a:xfrm>
            <a:off x="5581651" y="3876676"/>
            <a:ext cx="2571749" cy="466724"/>
          </a:xfrm>
          <a:prstGeom prst="wedgeRoundRectCallout">
            <a:avLst>
              <a:gd name="adj1" fmla="val -61272"/>
              <a:gd name="adj2" fmla="val -1031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dbo.DimPlant</a:t>
            </a:r>
            <a:endParaRPr lang="en-US" dirty="0"/>
          </a:p>
        </p:txBody>
      </p:sp>
      <p:sp>
        <p:nvSpPr>
          <p:cNvPr id="8" name="Rounded Rectangular Callout 7"/>
          <p:cNvSpPr/>
          <p:nvPr/>
        </p:nvSpPr>
        <p:spPr>
          <a:xfrm>
            <a:off x="3203398" y="4781552"/>
            <a:ext cx="1949627" cy="466724"/>
          </a:xfrm>
          <a:prstGeom prst="wedgeRoundRectCallout">
            <a:avLst>
              <a:gd name="adj1" fmla="val -40723"/>
              <a:gd name="adj2" fmla="val -5928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Mappings.</a:t>
            </a:r>
            <a:endParaRPr lang="en-US" dirty="0"/>
          </a:p>
        </p:txBody>
      </p:sp>
    </p:spTree>
    <p:extLst>
      <p:ext uri="{BB962C8B-B14F-4D97-AF65-F5344CB8AC3E}">
        <p14:creationId xmlns:p14="http://schemas.microsoft.com/office/powerpoint/2010/main" val="2698249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855200" cy="5543550"/>
          </a:xfrm>
        </p:spPr>
      </p:pic>
      <p:sp>
        <p:nvSpPr>
          <p:cNvPr id="4" name="Title 1"/>
          <p:cNvSpPr>
            <a:spLocks noGrp="1"/>
          </p:cNvSpPr>
          <p:nvPr>
            <p:ph type="title"/>
          </p:nvPr>
        </p:nvSpPr>
        <p:spPr>
          <a:xfrm>
            <a:off x="838200" y="184151"/>
            <a:ext cx="9879188" cy="730250"/>
          </a:xfrm>
        </p:spPr>
        <p:txBody>
          <a:bodyPr>
            <a:normAutofit/>
          </a:bodyPr>
          <a:lstStyle/>
          <a:p>
            <a:r>
              <a:rPr lang="en-US" sz="3200" b="1" dirty="0" smtClean="0"/>
              <a:t>Creating the Load Plant Data Flow (continued)</a:t>
            </a:r>
            <a:endParaRPr lang="en-US" b="1" dirty="0"/>
          </a:p>
        </p:txBody>
      </p:sp>
      <p:sp>
        <p:nvSpPr>
          <p:cNvPr id="6" name="Rounded Rectangular Callout 5"/>
          <p:cNvSpPr/>
          <p:nvPr/>
        </p:nvSpPr>
        <p:spPr>
          <a:xfrm>
            <a:off x="4451173" y="1352551"/>
            <a:ext cx="6093002" cy="676273"/>
          </a:xfrm>
          <a:prstGeom prst="wedgeRoundRectCallout">
            <a:avLst>
              <a:gd name="adj1" fmla="val -20628"/>
              <a:gd name="adj2" fmla="val 1693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Source (input) columns are automatically mapped to destination columns because the column names are the same.</a:t>
            </a:r>
            <a:endParaRPr lang="en-US" dirty="0"/>
          </a:p>
        </p:txBody>
      </p:sp>
      <p:sp>
        <p:nvSpPr>
          <p:cNvPr id="7" name="Rounded Rectangular Callout 6"/>
          <p:cNvSpPr/>
          <p:nvPr/>
        </p:nvSpPr>
        <p:spPr>
          <a:xfrm>
            <a:off x="4365448" y="4857752"/>
            <a:ext cx="2349677" cy="466724"/>
          </a:xfrm>
          <a:prstGeom prst="wedgeRoundRectCallout">
            <a:avLst>
              <a:gd name="adj1" fmla="val 40974"/>
              <a:gd name="adj2" fmla="val 1417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3475664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43780"/>
            <a:ext cx="9692922" cy="5452269"/>
          </a:xfrm>
        </p:spPr>
      </p:pic>
      <p:sp>
        <p:nvSpPr>
          <p:cNvPr id="4" name="Title 1"/>
          <p:cNvSpPr>
            <a:spLocks noGrp="1"/>
          </p:cNvSpPr>
          <p:nvPr>
            <p:ph type="title"/>
          </p:nvPr>
        </p:nvSpPr>
        <p:spPr>
          <a:xfrm>
            <a:off x="838200" y="184151"/>
            <a:ext cx="9879188" cy="730250"/>
          </a:xfrm>
        </p:spPr>
        <p:txBody>
          <a:bodyPr>
            <a:normAutofit fontScale="90000"/>
          </a:bodyPr>
          <a:lstStyle/>
          <a:p>
            <a:r>
              <a:rPr lang="en-US" sz="3200" b="1" dirty="0" smtClean="0"/>
              <a:t>Creating the Load Material-Machine Type-Machine Data Flow</a:t>
            </a:r>
            <a:endParaRPr lang="en-US" b="1" dirty="0"/>
          </a:p>
        </p:txBody>
      </p:sp>
      <p:sp>
        <p:nvSpPr>
          <p:cNvPr id="6" name="Rounded Rectangular Callout 5"/>
          <p:cNvSpPr/>
          <p:nvPr/>
        </p:nvSpPr>
        <p:spPr>
          <a:xfrm>
            <a:off x="507823" y="1085850"/>
            <a:ext cx="2844977" cy="466724"/>
          </a:xfrm>
          <a:prstGeom prst="wedgeRoundRectCallout">
            <a:avLst>
              <a:gd name="adj1" fmla="val 38965"/>
              <a:gd name="adj2" fmla="val 1275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Control Flow tab</a:t>
            </a:r>
            <a:endParaRPr lang="en-US" dirty="0"/>
          </a:p>
        </p:txBody>
      </p:sp>
      <p:sp>
        <p:nvSpPr>
          <p:cNvPr id="7" name="Rounded Rectangular Callout 6"/>
          <p:cNvSpPr/>
          <p:nvPr/>
        </p:nvSpPr>
        <p:spPr>
          <a:xfrm>
            <a:off x="164923" y="3500438"/>
            <a:ext cx="2759252" cy="466724"/>
          </a:xfrm>
          <a:prstGeom prst="wedgeRoundRectCallout">
            <a:avLst>
              <a:gd name="adj1" fmla="val 20212"/>
              <a:gd name="adj2" fmla="val -3459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Drag the Data Flow Task.</a:t>
            </a:r>
            <a:endParaRPr lang="en-US" dirty="0"/>
          </a:p>
        </p:txBody>
      </p:sp>
      <p:sp>
        <p:nvSpPr>
          <p:cNvPr id="8" name="Rounded Rectangular Callout 7"/>
          <p:cNvSpPr/>
          <p:nvPr/>
        </p:nvSpPr>
        <p:spPr>
          <a:xfrm>
            <a:off x="5056010" y="1162052"/>
            <a:ext cx="3859389" cy="1523998"/>
          </a:xfrm>
          <a:prstGeom prst="wedgeRoundRectCallout">
            <a:avLst>
              <a:gd name="adj1" fmla="val -28218"/>
              <a:gd name="adj2" fmla="val 882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Drop it here. Rename it to Load Material-Machine Type-Machine. Drag the green arrow from Load Plant and drop the arrow on top of Load Material-Machine Type Machine.</a:t>
            </a:r>
            <a:endParaRPr lang="en-US" dirty="0"/>
          </a:p>
        </p:txBody>
      </p:sp>
      <p:sp>
        <p:nvSpPr>
          <p:cNvPr id="9" name="Rounded Rectangular Callout 8"/>
          <p:cNvSpPr/>
          <p:nvPr/>
        </p:nvSpPr>
        <p:spPr>
          <a:xfrm>
            <a:off x="8556976" y="3886202"/>
            <a:ext cx="2160412" cy="1219198"/>
          </a:xfrm>
          <a:prstGeom prst="wedgeRoundRectCallout">
            <a:avLst>
              <a:gd name="adj1" fmla="val -92019"/>
              <a:gd name="adj2" fmla="val -706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Double click this to configure it. This takes you to the Data Flow tab.</a:t>
            </a:r>
            <a:endParaRPr lang="en-US" dirty="0"/>
          </a:p>
        </p:txBody>
      </p:sp>
    </p:spTree>
    <p:extLst>
      <p:ext uri="{BB962C8B-B14F-4D97-AF65-F5344CB8AC3E}">
        <p14:creationId xmlns:p14="http://schemas.microsoft.com/office/powerpoint/2010/main" val="149656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988" y="1085850"/>
            <a:ext cx="9821334" cy="5524500"/>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2895601" y="4648202"/>
            <a:ext cx="2924174" cy="466724"/>
          </a:xfrm>
          <a:prstGeom prst="wedgeRoundRectCallout">
            <a:avLst>
              <a:gd name="adj1" fmla="val -71856"/>
              <a:gd name="adj2" fmla="val -1990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ADO NET Source.</a:t>
            </a:r>
            <a:endParaRPr lang="en-US" dirty="0"/>
          </a:p>
        </p:txBody>
      </p:sp>
      <p:sp>
        <p:nvSpPr>
          <p:cNvPr id="7" name="Rounded Rectangular Callout 6"/>
          <p:cNvSpPr/>
          <p:nvPr/>
        </p:nvSpPr>
        <p:spPr>
          <a:xfrm>
            <a:off x="5537023" y="2519365"/>
            <a:ext cx="2473502" cy="747714"/>
          </a:xfrm>
          <a:prstGeom prst="wedgeRoundRectCallout">
            <a:avLst>
              <a:gd name="adj1" fmla="val -97765"/>
              <a:gd name="adj2" fmla="val -323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Double click it to configure it.</a:t>
            </a:r>
            <a:endParaRPr lang="en-US" dirty="0"/>
          </a:p>
        </p:txBody>
      </p:sp>
    </p:spTree>
    <p:extLst>
      <p:ext uri="{BB962C8B-B14F-4D97-AF65-F5344CB8AC3E}">
        <p14:creationId xmlns:p14="http://schemas.microsoft.com/office/powerpoint/2010/main" val="3807843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6925"/>
          </a:xfrm>
        </p:spPr>
        <p:txBody>
          <a:bodyPr/>
          <a:lstStyle/>
          <a:p>
            <a:r>
              <a:rPr lang="en-US" b="1" dirty="0" smtClean="0"/>
              <a:t>Creating Integration Services Project</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725" y="1676002"/>
            <a:ext cx="9115425" cy="5127427"/>
          </a:xfrm>
        </p:spPr>
      </p:pic>
      <p:sp>
        <p:nvSpPr>
          <p:cNvPr id="5" name="Rounded Rectangular Callout 4"/>
          <p:cNvSpPr/>
          <p:nvPr/>
        </p:nvSpPr>
        <p:spPr>
          <a:xfrm>
            <a:off x="2228850" y="3548064"/>
            <a:ext cx="2695575" cy="790574"/>
          </a:xfrm>
          <a:prstGeom prst="wedgeRoundRectCallout">
            <a:avLst>
              <a:gd name="adj1" fmla="val 94261"/>
              <a:gd name="adj2" fmla="val 2452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SQL Server Data Tools icon.</a:t>
            </a:r>
            <a:endParaRPr lang="en-US" dirty="0"/>
          </a:p>
        </p:txBody>
      </p:sp>
      <p:sp>
        <p:nvSpPr>
          <p:cNvPr id="6" name="Rounded Rectangular Callout 5"/>
          <p:cNvSpPr/>
          <p:nvPr/>
        </p:nvSpPr>
        <p:spPr>
          <a:xfrm>
            <a:off x="9167812" y="4876801"/>
            <a:ext cx="2695575" cy="761999"/>
          </a:xfrm>
          <a:prstGeom prst="wedgeRoundRectCallout">
            <a:avLst>
              <a:gd name="adj1" fmla="val -93018"/>
              <a:gd name="adj2" fmla="val 115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Run as administrator</a:t>
            </a:r>
            <a:endParaRPr lang="en-US" dirty="0"/>
          </a:p>
        </p:txBody>
      </p:sp>
    </p:spTree>
    <p:extLst>
      <p:ext uri="{BB962C8B-B14F-4D97-AF65-F5344CB8AC3E}">
        <p14:creationId xmlns:p14="http://schemas.microsoft.com/office/powerpoint/2010/main" val="40613593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5"/>
            <a:ext cx="9618133" cy="5410200"/>
          </a:xfrm>
        </p:spPr>
      </p:pic>
      <p:sp>
        <p:nvSpPr>
          <p:cNvPr id="6" name="Rounded Rectangular Callout 5"/>
          <p:cNvSpPr/>
          <p:nvPr/>
        </p:nvSpPr>
        <p:spPr>
          <a:xfrm>
            <a:off x="5419726" y="1619252"/>
            <a:ext cx="3000374" cy="466724"/>
          </a:xfrm>
          <a:prstGeom prst="wedgeRoundRectCallout">
            <a:avLst>
              <a:gd name="adj1" fmla="val -53706"/>
              <a:gd name="adj2" fmla="val 19894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MaxMinAccounting</a:t>
            </a:r>
            <a:r>
              <a:rPr lang="en-US" dirty="0" smtClean="0"/>
              <a:t>.</a:t>
            </a:r>
            <a:endParaRPr lang="en-US" dirty="0"/>
          </a:p>
        </p:txBody>
      </p:sp>
      <p:sp>
        <p:nvSpPr>
          <p:cNvPr id="8" name="Rounded Rectangular Callout 7"/>
          <p:cNvSpPr/>
          <p:nvPr/>
        </p:nvSpPr>
        <p:spPr>
          <a:xfrm>
            <a:off x="5943600" y="4062413"/>
            <a:ext cx="3095626" cy="447675"/>
          </a:xfrm>
          <a:prstGeom prst="wedgeRoundRectCallout">
            <a:avLst>
              <a:gd name="adj1" fmla="val -67295"/>
              <a:gd name="adj2" fmla="val -1194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dbo.CapitalAssets</a:t>
            </a:r>
            <a:r>
              <a:rPr lang="en-US" dirty="0" smtClean="0"/>
              <a:t>.</a:t>
            </a:r>
            <a:endParaRPr lang="en-US" dirty="0"/>
          </a:p>
        </p:txBody>
      </p:sp>
      <p:sp>
        <p:nvSpPr>
          <p:cNvPr id="9" name="Rounded Rectangular Callout 8"/>
          <p:cNvSpPr/>
          <p:nvPr/>
        </p:nvSpPr>
        <p:spPr>
          <a:xfrm>
            <a:off x="3552826" y="4605340"/>
            <a:ext cx="2390774" cy="466724"/>
          </a:xfrm>
          <a:prstGeom prst="wedgeRoundRectCallout">
            <a:avLst>
              <a:gd name="adj1" fmla="val 66529"/>
              <a:gd name="adj2" fmla="val 1683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
        <p:nvSpPr>
          <p:cNvPr id="11"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821722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987" y="1085850"/>
            <a:ext cx="9889067" cy="5562600"/>
          </a:xfrm>
        </p:spPr>
      </p:pic>
      <p:sp>
        <p:nvSpPr>
          <p:cNvPr id="6" name="Rounded Rectangular Callout 5"/>
          <p:cNvSpPr/>
          <p:nvPr/>
        </p:nvSpPr>
        <p:spPr>
          <a:xfrm>
            <a:off x="2895600" y="4648202"/>
            <a:ext cx="2962275" cy="466724"/>
          </a:xfrm>
          <a:prstGeom prst="wedgeRoundRectCallout">
            <a:avLst>
              <a:gd name="adj1" fmla="val -68747"/>
              <a:gd name="adj2" fmla="val -42963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Conditional Split.</a:t>
            </a:r>
            <a:endParaRPr lang="en-US" dirty="0"/>
          </a:p>
        </p:txBody>
      </p:sp>
      <p:sp>
        <p:nvSpPr>
          <p:cNvPr id="7" name="Rounded Rectangular Callout 6"/>
          <p:cNvSpPr/>
          <p:nvPr/>
        </p:nvSpPr>
        <p:spPr>
          <a:xfrm>
            <a:off x="5191125" y="2667000"/>
            <a:ext cx="6067425" cy="1000125"/>
          </a:xfrm>
          <a:prstGeom prst="wedgeRoundRectCallout">
            <a:avLst>
              <a:gd name="adj1" fmla="val -61853"/>
              <a:gd name="adj2" fmla="val 118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Rename it to Filter for Molding Machine. Drag the blue arrow from ADO NET Source and drop the arrow on top of the Filter. Double click the Filter to configure it.</a:t>
            </a:r>
            <a:endParaRPr lang="en-US" dirty="0"/>
          </a:p>
        </p:txBody>
      </p:sp>
      <p:sp>
        <p:nvSpPr>
          <p:cNvPr id="9"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3079791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652000" cy="5429250"/>
          </a:xfrm>
        </p:spPr>
      </p:pic>
      <p:sp>
        <p:nvSpPr>
          <p:cNvPr id="6" name="Rounded Rectangular Callout 5"/>
          <p:cNvSpPr/>
          <p:nvPr/>
        </p:nvSpPr>
        <p:spPr>
          <a:xfrm>
            <a:off x="2879547" y="3976690"/>
            <a:ext cx="2340153" cy="747714"/>
          </a:xfrm>
          <a:prstGeom prst="wedgeRoundRectCallout">
            <a:avLst>
              <a:gd name="adj1" fmla="val 14197"/>
              <a:gd name="adj2" fmla="val -1380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Type here: Molding Machine Records</a:t>
            </a:r>
            <a:endParaRPr lang="en-US" dirty="0"/>
          </a:p>
        </p:txBody>
      </p:sp>
      <p:sp>
        <p:nvSpPr>
          <p:cNvPr id="7" name="Rounded Rectangular Callout 6"/>
          <p:cNvSpPr/>
          <p:nvPr/>
        </p:nvSpPr>
        <p:spPr>
          <a:xfrm>
            <a:off x="5098873" y="1281115"/>
            <a:ext cx="2016302" cy="490535"/>
          </a:xfrm>
          <a:prstGeom prst="wedgeRoundRectCallout">
            <a:avLst>
              <a:gd name="adj1" fmla="val -103747"/>
              <a:gd name="adj2" fmla="val 7084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Expand Columns</a:t>
            </a:r>
            <a:endParaRPr lang="en-US" dirty="0"/>
          </a:p>
        </p:txBody>
      </p:sp>
      <p:sp>
        <p:nvSpPr>
          <p:cNvPr id="8" name="Rounded Rectangular Callout 7"/>
          <p:cNvSpPr/>
          <p:nvPr/>
        </p:nvSpPr>
        <p:spPr>
          <a:xfrm>
            <a:off x="5489398" y="2126456"/>
            <a:ext cx="1921052" cy="407194"/>
          </a:xfrm>
          <a:prstGeom prst="wedgeRoundRectCallout">
            <a:avLst>
              <a:gd name="adj1" fmla="val -111152"/>
              <a:gd name="adj2" fmla="val -1831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Drag </a:t>
            </a:r>
            <a:r>
              <a:rPr lang="en-US" dirty="0" err="1" smtClean="0"/>
              <a:t>AssetType</a:t>
            </a:r>
            <a:endParaRPr lang="en-US" dirty="0"/>
          </a:p>
        </p:txBody>
      </p:sp>
      <p:sp>
        <p:nvSpPr>
          <p:cNvPr id="9" name="Rounded Rectangular Callout 8"/>
          <p:cNvSpPr/>
          <p:nvPr/>
        </p:nvSpPr>
        <p:spPr>
          <a:xfrm>
            <a:off x="5489398" y="3810000"/>
            <a:ext cx="2675026" cy="912020"/>
          </a:xfrm>
          <a:prstGeom prst="wedgeRoundRectCallout">
            <a:avLst>
              <a:gd name="adj1" fmla="val -38631"/>
              <a:gd name="adj2" fmla="val -9686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Drop it here. Complete the expression as shown.</a:t>
            </a:r>
            <a:endParaRPr lang="en-US" dirty="0"/>
          </a:p>
        </p:txBody>
      </p:sp>
      <p:sp>
        <p:nvSpPr>
          <p:cNvPr id="10" name="Rounded Rectangular Callout 9"/>
          <p:cNvSpPr/>
          <p:nvPr/>
        </p:nvSpPr>
        <p:spPr>
          <a:xfrm>
            <a:off x="6449924" y="4791073"/>
            <a:ext cx="2473502" cy="457202"/>
          </a:xfrm>
          <a:prstGeom prst="wedgeRoundRectCallout">
            <a:avLst>
              <a:gd name="adj1" fmla="val -41158"/>
              <a:gd name="adj2" fmla="val 22806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the OK button</a:t>
            </a:r>
            <a:endParaRPr lang="en-US" dirty="0"/>
          </a:p>
        </p:txBody>
      </p:sp>
      <p:sp>
        <p:nvSpPr>
          <p:cNvPr id="12"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14026901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804400" cy="5514975"/>
          </a:xfrm>
        </p:spPr>
      </p:pic>
      <p:sp>
        <p:nvSpPr>
          <p:cNvPr id="6" name="Rounded Rectangular Callout 5"/>
          <p:cNvSpPr/>
          <p:nvPr/>
        </p:nvSpPr>
        <p:spPr>
          <a:xfrm>
            <a:off x="304801" y="4371978"/>
            <a:ext cx="2266949" cy="466724"/>
          </a:xfrm>
          <a:prstGeom prst="wedgeRoundRectCallout">
            <a:avLst>
              <a:gd name="adj1" fmla="val -765"/>
              <a:gd name="adj2" fmla="val -17657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Multicast.</a:t>
            </a:r>
            <a:endParaRPr lang="en-US" dirty="0"/>
          </a:p>
        </p:txBody>
      </p:sp>
      <p:sp>
        <p:nvSpPr>
          <p:cNvPr id="7" name="Rounded Rectangular Callout 6"/>
          <p:cNvSpPr/>
          <p:nvPr/>
        </p:nvSpPr>
        <p:spPr>
          <a:xfrm>
            <a:off x="719137" y="5072064"/>
            <a:ext cx="3705225" cy="985836"/>
          </a:xfrm>
          <a:prstGeom prst="wedgeRoundRectCallout">
            <a:avLst>
              <a:gd name="adj1" fmla="val 23911"/>
              <a:gd name="adj2" fmla="val -1545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Drag the blue arrow from Filter for Molding Machine and drop the arrow on the Multicast</a:t>
            </a:r>
            <a:endParaRPr lang="en-US" dirty="0"/>
          </a:p>
        </p:txBody>
      </p:sp>
      <p:sp>
        <p:nvSpPr>
          <p:cNvPr id="8" name="Rounded Rectangular Callout 7"/>
          <p:cNvSpPr/>
          <p:nvPr/>
        </p:nvSpPr>
        <p:spPr>
          <a:xfrm>
            <a:off x="5238750" y="1490665"/>
            <a:ext cx="2600325" cy="681036"/>
          </a:xfrm>
          <a:prstGeom prst="wedgeRoundRectCallout">
            <a:avLst>
              <a:gd name="adj1" fmla="val -38723"/>
              <a:gd name="adj2" fmla="val 1010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Input Output Selection window appears.</a:t>
            </a:r>
            <a:endParaRPr lang="en-US" dirty="0"/>
          </a:p>
        </p:txBody>
      </p:sp>
      <p:sp>
        <p:nvSpPr>
          <p:cNvPr id="9" name="Rounded Rectangular Callout 8"/>
          <p:cNvSpPr/>
          <p:nvPr/>
        </p:nvSpPr>
        <p:spPr>
          <a:xfrm>
            <a:off x="6276975" y="2438402"/>
            <a:ext cx="1933575" cy="681036"/>
          </a:xfrm>
          <a:prstGeom prst="wedgeRoundRectCallout">
            <a:avLst>
              <a:gd name="adj1" fmla="val -45620"/>
              <a:gd name="adj2" fmla="val 11362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Select Molding Machine Records.</a:t>
            </a:r>
            <a:endParaRPr lang="en-US" dirty="0"/>
          </a:p>
        </p:txBody>
      </p:sp>
      <p:sp>
        <p:nvSpPr>
          <p:cNvPr id="10" name="Rounded Rectangular Callout 9"/>
          <p:cNvSpPr/>
          <p:nvPr/>
        </p:nvSpPr>
        <p:spPr>
          <a:xfrm>
            <a:off x="6253780" y="4957765"/>
            <a:ext cx="2385396" cy="442910"/>
          </a:xfrm>
          <a:prstGeom prst="wedgeRoundRectCallout">
            <a:avLst>
              <a:gd name="adj1" fmla="val -31500"/>
              <a:gd name="adj2" fmla="val -1219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the OK button.</a:t>
            </a:r>
            <a:endParaRPr lang="en-US" dirty="0"/>
          </a:p>
        </p:txBody>
      </p:sp>
      <p:sp>
        <p:nvSpPr>
          <p:cNvPr id="12"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542331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255" y="1047750"/>
            <a:ext cx="9821333" cy="5524500"/>
          </a:xfrm>
        </p:spPr>
      </p:pic>
      <p:sp>
        <p:nvSpPr>
          <p:cNvPr id="6" name="Rounded Rectangular Callout 5"/>
          <p:cNvSpPr/>
          <p:nvPr/>
        </p:nvSpPr>
        <p:spPr>
          <a:xfrm>
            <a:off x="265467" y="3257551"/>
            <a:ext cx="2315808" cy="466724"/>
          </a:xfrm>
          <a:prstGeom prst="wedgeRoundRectCallout">
            <a:avLst>
              <a:gd name="adj1" fmla="val -765"/>
              <a:gd name="adj2" fmla="val -17657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Aggregate.</a:t>
            </a:r>
            <a:endParaRPr lang="en-US" dirty="0"/>
          </a:p>
        </p:txBody>
      </p:sp>
      <p:sp>
        <p:nvSpPr>
          <p:cNvPr id="7" name="Rounded Rectangular Callout 6"/>
          <p:cNvSpPr/>
          <p:nvPr/>
        </p:nvSpPr>
        <p:spPr>
          <a:xfrm>
            <a:off x="928687" y="5443539"/>
            <a:ext cx="4167188" cy="985836"/>
          </a:xfrm>
          <a:prstGeom prst="wedgeRoundRectCallout">
            <a:avLst>
              <a:gd name="adj1" fmla="val 16997"/>
              <a:gd name="adj2" fmla="val -1419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Rename it as shown. Drag the blue arrow from Multicast and drop the arrow on the Aggregate By Material.</a:t>
            </a:r>
            <a:endParaRPr lang="en-US" dirty="0"/>
          </a:p>
        </p:txBody>
      </p:sp>
      <p:sp>
        <p:nvSpPr>
          <p:cNvPr id="8" name="Rounded Rectangular Callout 7"/>
          <p:cNvSpPr/>
          <p:nvPr/>
        </p:nvSpPr>
        <p:spPr>
          <a:xfrm>
            <a:off x="4895851" y="2990849"/>
            <a:ext cx="2819400" cy="733425"/>
          </a:xfrm>
          <a:prstGeom prst="wedgeRoundRectCallout">
            <a:avLst>
              <a:gd name="adj1" fmla="val -69466"/>
              <a:gd name="adj2" fmla="val 1270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Aggregate By Material to configure it.</a:t>
            </a:r>
            <a:endParaRPr lang="en-US" dirty="0"/>
          </a:p>
        </p:txBody>
      </p:sp>
      <p:sp>
        <p:nvSpPr>
          <p:cNvPr id="12"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27321981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855200" cy="5543550"/>
          </a:xfrm>
        </p:spPr>
      </p:pic>
      <p:sp>
        <p:nvSpPr>
          <p:cNvPr id="6" name="Rounded Rectangular Callout 5"/>
          <p:cNvSpPr/>
          <p:nvPr/>
        </p:nvSpPr>
        <p:spPr>
          <a:xfrm>
            <a:off x="6877051" y="1847850"/>
            <a:ext cx="3038474" cy="1847850"/>
          </a:xfrm>
          <a:prstGeom prst="wedgeRoundRectCallout">
            <a:avLst>
              <a:gd name="adj1" fmla="val -71493"/>
              <a:gd name="adj2" fmla="val 637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Scroll down to show </a:t>
            </a:r>
            <a:r>
              <a:rPr lang="en-US" dirty="0" err="1" smtClean="0"/>
              <a:t>RawMaterial</a:t>
            </a:r>
            <a:r>
              <a:rPr lang="en-US" dirty="0" smtClean="0"/>
              <a:t> column and checkmark it. This groups the data by the </a:t>
            </a:r>
            <a:r>
              <a:rPr lang="en-US" dirty="0" err="1" smtClean="0"/>
              <a:t>RawMaterial</a:t>
            </a:r>
            <a:r>
              <a:rPr lang="en-US" dirty="0" smtClean="0"/>
              <a:t> column to give us a unique list of raw materials</a:t>
            </a:r>
            <a:endParaRPr lang="en-US" dirty="0"/>
          </a:p>
        </p:txBody>
      </p:sp>
      <p:sp>
        <p:nvSpPr>
          <p:cNvPr id="7" name="Rounded Rectangular Callout 6"/>
          <p:cNvSpPr/>
          <p:nvPr/>
        </p:nvSpPr>
        <p:spPr>
          <a:xfrm>
            <a:off x="1362075" y="3343275"/>
            <a:ext cx="3495676" cy="428624"/>
          </a:xfrm>
          <a:prstGeom prst="wedgeRoundRectCallout">
            <a:avLst>
              <a:gd name="adj1" fmla="val 58967"/>
              <a:gd name="adj2" fmla="val 2461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Change </a:t>
            </a:r>
            <a:r>
              <a:rPr lang="en-US" dirty="0" err="1" smtClean="0"/>
              <a:t>RawMaterial</a:t>
            </a:r>
            <a:r>
              <a:rPr lang="en-US" dirty="0" smtClean="0"/>
              <a:t> to Material</a:t>
            </a:r>
            <a:endParaRPr lang="en-US" dirty="0"/>
          </a:p>
        </p:txBody>
      </p:sp>
      <p:sp>
        <p:nvSpPr>
          <p:cNvPr id="8" name="Rounded Rectangular Callout 7"/>
          <p:cNvSpPr/>
          <p:nvPr/>
        </p:nvSpPr>
        <p:spPr>
          <a:xfrm>
            <a:off x="4295774" y="4895849"/>
            <a:ext cx="2324101" cy="400051"/>
          </a:xfrm>
          <a:prstGeom prst="wedgeRoundRectCallout">
            <a:avLst>
              <a:gd name="adj1" fmla="val 33403"/>
              <a:gd name="adj2" fmla="val 15926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
        <p:nvSpPr>
          <p:cNvPr id="10"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2206994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55" y="1019174"/>
            <a:ext cx="9702800" cy="5457825"/>
          </a:xfrm>
        </p:spPr>
      </p:pic>
      <p:sp>
        <p:nvSpPr>
          <p:cNvPr id="6" name="Rounded Rectangular Callout 5"/>
          <p:cNvSpPr/>
          <p:nvPr/>
        </p:nvSpPr>
        <p:spPr>
          <a:xfrm>
            <a:off x="304801" y="4371978"/>
            <a:ext cx="2038349" cy="695322"/>
          </a:xfrm>
          <a:prstGeom prst="wedgeRoundRectCallout">
            <a:avLst>
              <a:gd name="adj1" fmla="val -667"/>
              <a:gd name="adj2" fmla="val 1135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SQL Server Destination.</a:t>
            </a:r>
            <a:endParaRPr lang="en-US" dirty="0"/>
          </a:p>
        </p:txBody>
      </p:sp>
      <p:sp>
        <p:nvSpPr>
          <p:cNvPr id="7" name="Rounded Rectangular Callout 6"/>
          <p:cNvSpPr/>
          <p:nvPr/>
        </p:nvSpPr>
        <p:spPr>
          <a:xfrm>
            <a:off x="5014913" y="4288632"/>
            <a:ext cx="4681538" cy="959644"/>
          </a:xfrm>
          <a:prstGeom prst="wedgeRoundRectCallout">
            <a:avLst>
              <a:gd name="adj1" fmla="val -60922"/>
              <a:gd name="adj2" fmla="val 96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Rename it as shown. Drag the blue arrow from Aggregate By Material and drop the arrow on the SQL Server Destination.</a:t>
            </a:r>
            <a:endParaRPr lang="en-US" dirty="0"/>
          </a:p>
        </p:txBody>
      </p:sp>
      <p:sp>
        <p:nvSpPr>
          <p:cNvPr id="8" name="Rounded Rectangular Callout 7"/>
          <p:cNvSpPr/>
          <p:nvPr/>
        </p:nvSpPr>
        <p:spPr>
          <a:xfrm>
            <a:off x="4544306" y="2562229"/>
            <a:ext cx="2466975" cy="995360"/>
          </a:xfrm>
          <a:prstGeom prst="wedgeRoundRectCallout">
            <a:avLst>
              <a:gd name="adj1" fmla="val -54939"/>
              <a:gd name="adj2" fmla="val 1546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the SQL Server Destination to configure it.</a:t>
            </a:r>
            <a:endParaRPr lang="en-US" dirty="0"/>
          </a:p>
        </p:txBody>
      </p:sp>
      <p:sp>
        <p:nvSpPr>
          <p:cNvPr id="11"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2395649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702800" cy="5457825"/>
          </a:xfrm>
        </p:spPr>
      </p:pic>
      <p:sp>
        <p:nvSpPr>
          <p:cNvPr id="6" name="Rounded Rectangular Callout 5"/>
          <p:cNvSpPr/>
          <p:nvPr/>
        </p:nvSpPr>
        <p:spPr>
          <a:xfrm>
            <a:off x="3079572" y="4300540"/>
            <a:ext cx="1940103" cy="452435"/>
          </a:xfrm>
          <a:prstGeom prst="wedgeRoundRectCallout">
            <a:avLst>
              <a:gd name="adj1" fmla="val -34407"/>
              <a:gd name="adj2" fmla="val -51703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Mappings.</a:t>
            </a:r>
            <a:endParaRPr lang="en-US" dirty="0"/>
          </a:p>
        </p:txBody>
      </p:sp>
      <p:sp>
        <p:nvSpPr>
          <p:cNvPr id="7" name="Rounded Rectangular Callout 6"/>
          <p:cNvSpPr/>
          <p:nvPr/>
        </p:nvSpPr>
        <p:spPr>
          <a:xfrm>
            <a:off x="5772149" y="3805236"/>
            <a:ext cx="2733675" cy="490535"/>
          </a:xfrm>
          <a:prstGeom prst="wedgeRoundRectCallout">
            <a:avLst>
              <a:gd name="adj1" fmla="val -61320"/>
              <a:gd name="adj2" fmla="val -10391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dbo.DimMaterial</a:t>
            </a:r>
            <a:r>
              <a:rPr lang="en-US" dirty="0" smtClean="0"/>
              <a:t>.</a:t>
            </a:r>
            <a:endParaRPr lang="en-US" dirty="0"/>
          </a:p>
        </p:txBody>
      </p:sp>
      <p:sp>
        <p:nvSpPr>
          <p:cNvPr id="8" name="Rounded Rectangular Callout 7"/>
          <p:cNvSpPr/>
          <p:nvPr/>
        </p:nvSpPr>
        <p:spPr>
          <a:xfrm>
            <a:off x="5548047" y="1626396"/>
            <a:ext cx="3586428" cy="407194"/>
          </a:xfrm>
          <a:prstGeom prst="wedgeRoundRectCallout">
            <a:avLst>
              <a:gd name="adj1" fmla="val -49369"/>
              <a:gd name="adj2" fmla="val 26706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endParaRPr lang="en-US" dirty="0"/>
          </a:p>
        </p:txBody>
      </p:sp>
      <p:sp>
        <p:nvSpPr>
          <p:cNvPr id="10"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3954884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1" y="1095374"/>
            <a:ext cx="9668933" cy="5438775"/>
          </a:xfrm>
        </p:spPr>
      </p:pic>
      <p:sp>
        <p:nvSpPr>
          <p:cNvPr id="6" name="Rounded Rectangular Callout 5"/>
          <p:cNvSpPr/>
          <p:nvPr/>
        </p:nvSpPr>
        <p:spPr>
          <a:xfrm>
            <a:off x="4451173" y="1352551"/>
            <a:ext cx="6093002" cy="676273"/>
          </a:xfrm>
          <a:prstGeom prst="wedgeRoundRectCallout">
            <a:avLst>
              <a:gd name="adj1" fmla="val -20628"/>
              <a:gd name="adj2" fmla="val 1693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Source (input) column is automatically mapped to destination column because the column names are the same.</a:t>
            </a:r>
            <a:endParaRPr lang="en-US" dirty="0"/>
          </a:p>
        </p:txBody>
      </p:sp>
      <p:sp>
        <p:nvSpPr>
          <p:cNvPr id="7" name="Rounded Rectangular Callout 6"/>
          <p:cNvSpPr/>
          <p:nvPr/>
        </p:nvSpPr>
        <p:spPr>
          <a:xfrm>
            <a:off x="4365448" y="4857752"/>
            <a:ext cx="2349677" cy="466724"/>
          </a:xfrm>
          <a:prstGeom prst="wedgeRoundRectCallout">
            <a:avLst>
              <a:gd name="adj1" fmla="val 40974"/>
              <a:gd name="adj2" fmla="val 1417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
        <p:nvSpPr>
          <p:cNvPr id="9"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Tree>
    <p:extLst>
      <p:ext uri="{BB962C8B-B14F-4D97-AF65-F5344CB8AC3E}">
        <p14:creationId xmlns:p14="http://schemas.microsoft.com/office/powerpoint/2010/main" val="2013307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255" y="1047750"/>
            <a:ext cx="9719733" cy="5467350"/>
          </a:xfrm>
        </p:spPr>
      </p:pic>
      <p:sp>
        <p:nvSpPr>
          <p:cNvPr id="6"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8" name="Rounded Rectangular Callout 7"/>
          <p:cNvSpPr/>
          <p:nvPr/>
        </p:nvSpPr>
        <p:spPr>
          <a:xfrm>
            <a:off x="265467" y="3257551"/>
            <a:ext cx="2315808" cy="466724"/>
          </a:xfrm>
          <a:prstGeom prst="wedgeRoundRectCallout">
            <a:avLst>
              <a:gd name="adj1" fmla="val -765"/>
              <a:gd name="adj2" fmla="val -17657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Aggregate.</a:t>
            </a:r>
            <a:endParaRPr lang="en-US" dirty="0"/>
          </a:p>
        </p:txBody>
      </p:sp>
      <p:sp>
        <p:nvSpPr>
          <p:cNvPr id="9" name="Rounded Rectangular Callout 8"/>
          <p:cNvSpPr/>
          <p:nvPr/>
        </p:nvSpPr>
        <p:spPr>
          <a:xfrm>
            <a:off x="4805362" y="4300539"/>
            <a:ext cx="4681538" cy="985836"/>
          </a:xfrm>
          <a:prstGeom prst="wedgeRoundRectCallout">
            <a:avLst>
              <a:gd name="adj1" fmla="val -30774"/>
              <a:gd name="adj2" fmla="val -840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Rename it as shown. Drag the second blue arrow from Multicast and drop the arrow on the Aggregate By Machine Type.</a:t>
            </a:r>
            <a:endParaRPr lang="en-US" dirty="0"/>
          </a:p>
        </p:txBody>
      </p:sp>
      <p:sp>
        <p:nvSpPr>
          <p:cNvPr id="10" name="Rounded Rectangular Callout 9"/>
          <p:cNvSpPr/>
          <p:nvPr/>
        </p:nvSpPr>
        <p:spPr>
          <a:xfrm>
            <a:off x="5238750" y="2307432"/>
            <a:ext cx="3285771" cy="733425"/>
          </a:xfrm>
          <a:prstGeom prst="wedgeRoundRectCallout">
            <a:avLst>
              <a:gd name="adj1" fmla="val -37504"/>
              <a:gd name="adj2" fmla="val 1270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the Aggregate By Machine Type to configure it.</a:t>
            </a:r>
            <a:endParaRPr lang="en-US" dirty="0"/>
          </a:p>
        </p:txBody>
      </p:sp>
    </p:spTree>
    <p:extLst>
      <p:ext uri="{BB962C8B-B14F-4D97-AF65-F5344CB8AC3E}">
        <p14:creationId xmlns:p14="http://schemas.microsoft.com/office/powerpoint/2010/main" val="4180730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723" y="981075"/>
            <a:ext cx="10058400" cy="5657850"/>
          </a:xfrm>
        </p:spPr>
      </p:pic>
      <p:sp>
        <p:nvSpPr>
          <p:cNvPr id="5" name="Rounded Rectangular Callout 4"/>
          <p:cNvSpPr/>
          <p:nvPr/>
        </p:nvSpPr>
        <p:spPr>
          <a:xfrm>
            <a:off x="4038600" y="4248152"/>
            <a:ext cx="2695575" cy="466724"/>
          </a:xfrm>
          <a:prstGeom prst="wedgeRoundRectCallout">
            <a:avLst>
              <a:gd name="adj1" fmla="val -96905"/>
              <a:gd name="adj2" fmla="val -2398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New Project…</a:t>
            </a:r>
            <a:endParaRPr lang="en-US" dirty="0"/>
          </a:p>
        </p:txBody>
      </p:sp>
      <p:sp>
        <p:nvSpPr>
          <p:cNvPr id="6" name="Title 1"/>
          <p:cNvSpPr>
            <a:spLocks noGrp="1"/>
          </p:cNvSpPr>
          <p:nvPr>
            <p:ph type="title"/>
          </p:nvPr>
        </p:nvSpPr>
        <p:spPr>
          <a:xfrm>
            <a:off x="838200" y="107950"/>
            <a:ext cx="10515600" cy="796925"/>
          </a:xfrm>
        </p:spPr>
        <p:txBody>
          <a:bodyPr>
            <a:normAutofit fontScale="90000"/>
          </a:bodyPr>
          <a:lstStyle/>
          <a:p>
            <a:r>
              <a:rPr lang="en-US" b="1" dirty="0" smtClean="0"/>
              <a:t>Creating Integration Services Project (continued)</a:t>
            </a:r>
            <a:endParaRPr lang="en-US" b="1" dirty="0"/>
          </a:p>
        </p:txBody>
      </p:sp>
    </p:spTree>
    <p:extLst>
      <p:ext uri="{BB962C8B-B14F-4D97-AF65-F5344CB8AC3E}">
        <p14:creationId xmlns:p14="http://schemas.microsoft.com/office/powerpoint/2010/main" val="17702517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455" y="1019174"/>
            <a:ext cx="9838267" cy="5534025"/>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6877051" y="1847849"/>
            <a:ext cx="3038474" cy="2409825"/>
          </a:xfrm>
          <a:prstGeom prst="wedgeRoundRectCallout">
            <a:avLst>
              <a:gd name="adj1" fmla="val -75568"/>
              <a:gd name="adj2" fmla="val -77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Checkmark both </a:t>
            </a:r>
            <a:r>
              <a:rPr lang="en-US" dirty="0" err="1" smtClean="0"/>
              <a:t>AssetClass</a:t>
            </a:r>
            <a:r>
              <a:rPr lang="en-US" dirty="0" smtClean="0"/>
              <a:t> and </a:t>
            </a:r>
            <a:r>
              <a:rPr lang="en-US" dirty="0" err="1" smtClean="0"/>
              <a:t>RawMaterial</a:t>
            </a:r>
            <a:r>
              <a:rPr lang="en-US" dirty="0" smtClean="0"/>
              <a:t> columns. This action groups the data by the </a:t>
            </a:r>
            <a:r>
              <a:rPr lang="en-US" dirty="0" err="1" smtClean="0"/>
              <a:t>AssetClass</a:t>
            </a:r>
            <a:r>
              <a:rPr lang="en-US" dirty="0" smtClean="0"/>
              <a:t> and </a:t>
            </a:r>
            <a:r>
              <a:rPr lang="en-US" dirty="0" err="1" smtClean="0"/>
              <a:t>RawMaterial</a:t>
            </a:r>
            <a:r>
              <a:rPr lang="en-US" dirty="0" smtClean="0"/>
              <a:t> columns to give us a unique list of machine types and their raw materials</a:t>
            </a:r>
            <a:endParaRPr lang="en-US" dirty="0"/>
          </a:p>
        </p:txBody>
      </p:sp>
      <p:sp>
        <p:nvSpPr>
          <p:cNvPr id="7" name="Rounded Rectangular Callout 6"/>
          <p:cNvSpPr/>
          <p:nvPr/>
        </p:nvSpPr>
        <p:spPr>
          <a:xfrm>
            <a:off x="1095375" y="3343275"/>
            <a:ext cx="3762376" cy="676276"/>
          </a:xfrm>
          <a:prstGeom prst="wedgeRoundRectCallout">
            <a:avLst>
              <a:gd name="adj1" fmla="val 55676"/>
              <a:gd name="adj2" fmla="val 1405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Change </a:t>
            </a:r>
            <a:r>
              <a:rPr lang="en-US" dirty="0" err="1" smtClean="0"/>
              <a:t>AssetClass</a:t>
            </a:r>
            <a:r>
              <a:rPr lang="en-US" dirty="0" smtClean="0"/>
              <a:t> to </a:t>
            </a:r>
            <a:r>
              <a:rPr lang="en-US" dirty="0" err="1" smtClean="0"/>
              <a:t>MachineType</a:t>
            </a:r>
            <a:r>
              <a:rPr lang="en-US" dirty="0" smtClean="0"/>
              <a:t> and </a:t>
            </a:r>
            <a:r>
              <a:rPr lang="en-US" dirty="0" err="1" smtClean="0"/>
              <a:t>RawMaterial</a:t>
            </a:r>
            <a:r>
              <a:rPr lang="en-US" dirty="0" smtClean="0"/>
              <a:t> to Material.</a:t>
            </a:r>
            <a:endParaRPr lang="en-US" dirty="0"/>
          </a:p>
        </p:txBody>
      </p:sp>
      <p:sp>
        <p:nvSpPr>
          <p:cNvPr id="8" name="Rounded Rectangular Callout 7"/>
          <p:cNvSpPr/>
          <p:nvPr/>
        </p:nvSpPr>
        <p:spPr>
          <a:xfrm>
            <a:off x="3609974" y="5000624"/>
            <a:ext cx="2324101" cy="400051"/>
          </a:xfrm>
          <a:prstGeom prst="wedgeRoundRectCallout">
            <a:avLst>
              <a:gd name="adj1" fmla="val 53895"/>
              <a:gd name="adj2" fmla="val 1306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23400402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1" y="1066800"/>
            <a:ext cx="9668933" cy="5438775"/>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561975" y="3343276"/>
            <a:ext cx="2038350" cy="638174"/>
          </a:xfrm>
          <a:prstGeom prst="wedgeRoundRectCallout">
            <a:avLst>
              <a:gd name="adj1" fmla="val 7646"/>
              <a:gd name="adj2" fmla="val 2980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SQL Server Destination.</a:t>
            </a:r>
            <a:endParaRPr lang="en-US" dirty="0"/>
          </a:p>
        </p:txBody>
      </p:sp>
      <p:sp>
        <p:nvSpPr>
          <p:cNvPr id="7" name="Rounded Rectangular Callout 6"/>
          <p:cNvSpPr/>
          <p:nvPr/>
        </p:nvSpPr>
        <p:spPr>
          <a:xfrm>
            <a:off x="5029200" y="5081589"/>
            <a:ext cx="4891088" cy="985836"/>
          </a:xfrm>
          <a:prstGeom prst="wedgeRoundRectCallout">
            <a:avLst>
              <a:gd name="adj1" fmla="val -30919"/>
              <a:gd name="adj2" fmla="val -1110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Rename it as shown. Drag the blue arrow from Aggregate By Machine Type and drop the arrow on the SQL Server Destination.</a:t>
            </a:r>
            <a:endParaRPr lang="en-US" dirty="0"/>
          </a:p>
        </p:txBody>
      </p:sp>
      <p:sp>
        <p:nvSpPr>
          <p:cNvPr id="8" name="Rounded Rectangular Callout 7"/>
          <p:cNvSpPr/>
          <p:nvPr/>
        </p:nvSpPr>
        <p:spPr>
          <a:xfrm>
            <a:off x="7353300" y="2928938"/>
            <a:ext cx="3285771" cy="733425"/>
          </a:xfrm>
          <a:prstGeom prst="wedgeRoundRectCallout">
            <a:avLst>
              <a:gd name="adj1" fmla="val -59825"/>
              <a:gd name="adj2" fmla="val 1244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the SQL Server Destination to configure it.</a:t>
            </a:r>
            <a:endParaRPr lang="en-US" dirty="0"/>
          </a:p>
        </p:txBody>
      </p:sp>
    </p:spTree>
    <p:extLst>
      <p:ext uri="{BB962C8B-B14F-4D97-AF65-F5344CB8AC3E}">
        <p14:creationId xmlns:p14="http://schemas.microsoft.com/office/powerpoint/2010/main" val="1762887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668933" cy="5438775"/>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3079572" y="4300540"/>
            <a:ext cx="1940103" cy="452435"/>
          </a:xfrm>
          <a:prstGeom prst="wedgeRoundRectCallout">
            <a:avLst>
              <a:gd name="adj1" fmla="val -34407"/>
              <a:gd name="adj2" fmla="val -51703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Mappings.</a:t>
            </a:r>
            <a:endParaRPr lang="en-US" dirty="0"/>
          </a:p>
        </p:txBody>
      </p:sp>
      <p:sp>
        <p:nvSpPr>
          <p:cNvPr id="7" name="Rounded Rectangular Callout 6"/>
          <p:cNvSpPr/>
          <p:nvPr/>
        </p:nvSpPr>
        <p:spPr>
          <a:xfrm>
            <a:off x="5314951" y="3876675"/>
            <a:ext cx="3190874" cy="419096"/>
          </a:xfrm>
          <a:prstGeom prst="wedgeRoundRectCallout">
            <a:avLst>
              <a:gd name="adj1" fmla="val -41619"/>
              <a:gd name="adj2" fmla="val -1130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dbo.DimMachineType</a:t>
            </a:r>
            <a:r>
              <a:rPr lang="en-US" dirty="0" smtClean="0"/>
              <a:t>.</a:t>
            </a:r>
            <a:endParaRPr lang="en-US" dirty="0"/>
          </a:p>
        </p:txBody>
      </p:sp>
      <p:sp>
        <p:nvSpPr>
          <p:cNvPr id="8" name="Rounded Rectangular Callout 7"/>
          <p:cNvSpPr/>
          <p:nvPr/>
        </p:nvSpPr>
        <p:spPr>
          <a:xfrm>
            <a:off x="5548047" y="1626396"/>
            <a:ext cx="3586428" cy="407194"/>
          </a:xfrm>
          <a:prstGeom prst="wedgeRoundRectCallout">
            <a:avLst>
              <a:gd name="adj1" fmla="val -49369"/>
              <a:gd name="adj2" fmla="val 26706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endParaRPr lang="en-US" dirty="0"/>
          </a:p>
        </p:txBody>
      </p:sp>
    </p:spTree>
    <p:extLst>
      <p:ext uri="{BB962C8B-B14F-4D97-AF65-F5344CB8AC3E}">
        <p14:creationId xmlns:p14="http://schemas.microsoft.com/office/powerpoint/2010/main" val="25251111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388" y="1028700"/>
            <a:ext cx="9818512" cy="5522913"/>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4451173" y="1352551"/>
            <a:ext cx="6093002" cy="676273"/>
          </a:xfrm>
          <a:prstGeom prst="wedgeRoundRectCallout">
            <a:avLst>
              <a:gd name="adj1" fmla="val -20628"/>
              <a:gd name="adj2" fmla="val 1693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Source (input) columns are automatically mapped to destination columns because the column names are the same.</a:t>
            </a:r>
            <a:endParaRPr lang="en-US" dirty="0"/>
          </a:p>
        </p:txBody>
      </p:sp>
      <p:sp>
        <p:nvSpPr>
          <p:cNvPr id="7" name="Rounded Rectangular Callout 6"/>
          <p:cNvSpPr/>
          <p:nvPr/>
        </p:nvSpPr>
        <p:spPr>
          <a:xfrm>
            <a:off x="4365448" y="4857752"/>
            <a:ext cx="2349677" cy="466724"/>
          </a:xfrm>
          <a:prstGeom prst="wedgeRoundRectCallout">
            <a:avLst>
              <a:gd name="adj1" fmla="val 40974"/>
              <a:gd name="adj2" fmla="val 1417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36614403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522" y="1009650"/>
            <a:ext cx="10007600" cy="5629275"/>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628650" y="3429001"/>
            <a:ext cx="2038350" cy="638174"/>
          </a:xfrm>
          <a:prstGeom prst="wedgeRoundRectCallout">
            <a:avLst>
              <a:gd name="adj1" fmla="val 7646"/>
              <a:gd name="adj2" fmla="val 2980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SQL Server Destination.</a:t>
            </a:r>
            <a:endParaRPr lang="en-US" dirty="0"/>
          </a:p>
        </p:txBody>
      </p:sp>
      <p:sp>
        <p:nvSpPr>
          <p:cNvPr id="7" name="Rounded Rectangular Callout 6"/>
          <p:cNvSpPr/>
          <p:nvPr/>
        </p:nvSpPr>
        <p:spPr>
          <a:xfrm>
            <a:off x="4724222" y="1359695"/>
            <a:ext cx="4891088" cy="985836"/>
          </a:xfrm>
          <a:prstGeom prst="wedgeRoundRectCallout">
            <a:avLst>
              <a:gd name="adj1" fmla="val -33645"/>
              <a:gd name="adj2" fmla="val 1352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Drop it here. Rename it as shown. Drag the third blue arrow from the Multicast and drop the arrow on the SQL Server Destination.</a:t>
            </a:r>
            <a:endParaRPr lang="en-US" dirty="0"/>
          </a:p>
        </p:txBody>
      </p:sp>
      <p:sp>
        <p:nvSpPr>
          <p:cNvPr id="8" name="Rounded Rectangular Callout 7"/>
          <p:cNvSpPr/>
          <p:nvPr/>
        </p:nvSpPr>
        <p:spPr>
          <a:xfrm>
            <a:off x="7431617" y="2695576"/>
            <a:ext cx="3285771" cy="733425"/>
          </a:xfrm>
          <a:prstGeom prst="wedgeRoundRectCallout">
            <a:avLst>
              <a:gd name="adj1" fmla="val -64173"/>
              <a:gd name="adj2" fmla="val 361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the SQL Server Destination to configure it.</a:t>
            </a:r>
            <a:endParaRPr lang="en-US" dirty="0"/>
          </a:p>
        </p:txBody>
      </p:sp>
    </p:spTree>
    <p:extLst>
      <p:ext uri="{BB962C8B-B14F-4D97-AF65-F5344CB8AC3E}">
        <p14:creationId xmlns:p14="http://schemas.microsoft.com/office/powerpoint/2010/main" val="31483591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190" y="914400"/>
            <a:ext cx="10126132" cy="5695949"/>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3079572" y="4300540"/>
            <a:ext cx="1940103" cy="452435"/>
          </a:xfrm>
          <a:prstGeom prst="wedgeRoundRectCallout">
            <a:avLst>
              <a:gd name="adj1" fmla="val -40298"/>
              <a:gd name="adj2" fmla="val -5296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Mappings.</a:t>
            </a:r>
            <a:endParaRPr lang="en-US" dirty="0"/>
          </a:p>
        </p:txBody>
      </p:sp>
      <p:sp>
        <p:nvSpPr>
          <p:cNvPr id="7" name="Rounded Rectangular Callout 6"/>
          <p:cNvSpPr/>
          <p:nvPr/>
        </p:nvSpPr>
        <p:spPr>
          <a:xfrm>
            <a:off x="5314951" y="3876675"/>
            <a:ext cx="3190874" cy="419096"/>
          </a:xfrm>
          <a:prstGeom prst="wedgeRoundRectCallout">
            <a:avLst>
              <a:gd name="adj1" fmla="val -41619"/>
              <a:gd name="adj2" fmla="val -1130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dbo.DimMachine</a:t>
            </a:r>
            <a:r>
              <a:rPr lang="en-US" dirty="0" smtClean="0"/>
              <a:t>.</a:t>
            </a:r>
            <a:endParaRPr lang="en-US" dirty="0"/>
          </a:p>
        </p:txBody>
      </p:sp>
      <p:sp>
        <p:nvSpPr>
          <p:cNvPr id="8" name="Rounded Rectangular Callout 7"/>
          <p:cNvSpPr/>
          <p:nvPr/>
        </p:nvSpPr>
        <p:spPr>
          <a:xfrm>
            <a:off x="5548047" y="1626396"/>
            <a:ext cx="3586428" cy="407194"/>
          </a:xfrm>
          <a:prstGeom prst="wedgeRoundRectCallout">
            <a:avLst>
              <a:gd name="adj1" fmla="val -49369"/>
              <a:gd name="adj2" fmla="val 26706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endParaRPr lang="en-US" dirty="0"/>
          </a:p>
        </p:txBody>
      </p:sp>
    </p:spTree>
    <p:extLst>
      <p:ext uri="{BB962C8B-B14F-4D97-AF65-F5344CB8AC3E}">
        <p14:creationId xmlns:p14="http://schemas.microsoft.com/office/powerpoint/2010/main" val="23759084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8" y="1057275"/>
            <a:ext cx="9652000" cy="5429250"/>
          </a:xfrm>
        </p:spPr>
      </p:pic>
      <p:sp>
        <p:nvSpPr>
          <p:cNvPr id="4" name="Title 1"/>
          <p:cNvSpPr>
            <a:spLocks noGrp="1"/>
          </p:cNvSpPr>
          <p:nvPr>
            <p:ph type="title"/>
          </p:nvPr>
        </p:nvSpPr>
        <p:spPr>
          <a:xfrm>
            <a:off x="838200" y="184151"/>
            <a:ext cx="9879188" cy="730250"/>
          </a:xfrm>
        </p:spPr>
        <p:txBody>
          <a:bodyPr>
            <a:normAutofit fontScale="90000"/>
          </a:bodyPr>
          <a:lstStyle/>
          <a:p>
            <a:r>
              <a:rPr lang="en-US" sz="2700" b="1" dirty="0" smtClean="0"/>
              <a:t>Creating the Load Material-Machine Type-Machine Data Flow (continued)</a:t>
            </a:r>
            <a:endParaRPr lang="en-US" b="1" dirty="0"/>
          </a:p>
        </p:txBody>
      </p:sp>
      <p:sp>
        <p:nvSpPr>
          <p:cNvPr id="6" name="Rounded Rectangular Callout 5"/>
          <p:cNvSpPr/>
          <p:nvPr/>
        </p:nvSpPr>
        <p:spPr>
          <a:xfrm>
            <a:off x="4210050" y="847726"/>
            <a:ext cx="6972300" cy="990599"/>
          </a:xfrm>
          <a:prstGeom prst="wedgeRoundRectCallout">
            <a:avLst>
              <a:gd name="adj1" fmla="val -19125"/>
              <a:gd name="adj2" fmla="val 1087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the following columns and drop them on their corresponding columns: </a:t>
            </a:r>
            <a:r>
              <a:rPr lang="en-US" dirty="0" err="1" smtClean="0"/>
              <a:t>AssetCode</a:t>
            </a:r>
            <a:r>
              <a:rPr lang="en-US" dirty="0" smtClean="0"/>
              <a:t> on </a:t>
            </a:r>
            <a:r>
              <a:rPr lang="en-US" dirty="0" err="1" smtClean="0"/>
              <a:t>MachineNumber</a:t>
            </a:r>
            <a:r>
              <a:rPr lang="en-US" dirty="0"/>
              <a:t>,</a:t>
            </a:r>
            <a:r>
              <a:rPr lang="en-US" dirty="0" smtClean="0"/>
              <a:t> </a:t>
            </a:r>
            <a:r>
              <a:rPr lang="en-US" dirty="0" err="1" smtClean="0"/>
              <a:t>AssetClass</a:t>
            </a:r>
            <a:r>
              <a:rPr lang="en-US" dirty="0" smtClean="0"/>
              <a:t> on </a:t>
            </a:r>
            <a:r>
              <a:rPr lang="en-US" dirty="0" err="1" smtClean="0"/>
              <a:t>MachineType</a:t>
            </a:r>
            <a:r>
              <a:rPr lang="en-US" dirty="0" smtClean="0"/>
              <a:t>, </a:t>
            </a:r>
            <a:r>
              <a:rPr lang="en-US" dirty="0" err="1" smtClean="0"/>
              <a:t>AssetName</a:t>
            </a:r>
            <a:r>
              <a:rPr lang="en-US" dirty="0" smtClean="0"/>
              <a:t> on </a:t>
            </a:r>
            <a:r>
              <a:rPr lang="en-US" dirty="0" err="1" smtClean="0"/>
              <a:t>MachineName</a:t>
            </a:r>
            <a:r>
              <a:rPr lang="en-US" dirty="0" smtClean="0"/>
              <a:t>, and </a:t>
            </a:r>
            <a:r>
              <a:rPr lang="en-US" dirty="0" err="1" smtClean="0"/>
              <a:t>LocationCode</a:t>
            </a:r>
            <a:r>
              <a:rPr lang="en-US" dirty="0" smtClean="0"/>
              <a:t> on </a:t>
            </a:r>
            <a:r>
              <a:rPr lang="en-US" dirty="0" err="1" smtClean="0"/>
              <a:t>PlantNumber</a:t>
            </a:r>
            <a:r>
              <a:rPr lang="en-US" dirty="0" smtClean="0"/>
              <a:t>.</a:t>
            </a:r>
            <a:endParaRPr lang="en-US" dirty="0"/>
          </a:p>
        </p:txBody>
      </p:sp>
      <p:sp>
        <p:nvSpPr>
          <p:cNvPr id="7" name="Rounded Rectangular Callout 6"/>
          <p:cNvSpPr/>
          <p:nvPr/>
        </p:nvSpPr>
        <p:spPr>
          <a:xfrm>
            <a:off x="3527248" y="5162552"/>
            <a:ext cx="2349677" cy="466724"/>
          </a:xfrm>
          <a:prstGeom prst="wedgeRoundRectCallout">
            <a:avLst>
              <a:gd name="adj1" fmla="val 62864"/>
              <a:gd name="adj2" fmla="val 7853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30860746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264" y="914401"/>
            <a:ext cx="10041465" cy="5648324"/>
          </a:xfrm>
        </p:spPr>
      </p:pic>
      <p:sp>
        <p:nvSpPr>
          <p:cNvPr id="4" name="Title 1"/>
          <p:cNvSpPr>
            <a:spLocks noGrp="1"/>
          </p:cNvSpPr>
          <p:nvPr>
            <p:ph type="title"/>
          </p:nvPr>
        </p:nvSpPr>
        <p:spPr>
          <a:xfrm>
            <a:off x="838200" y="184151"/>
            <a:ext cx="9879188" cy="730250"/>
          </a:xfrm>
        </p:spPr>
        <p:txBody>
          <a:bodyPr>
            <a:normAutofit/>
          </a:bodyPr>
          <a:lstStyle/>
          <a:p>
            <a:r>
              <a:rPr lang="en-US" sz="2700" b="1" dirty="0" smtClean="0"/>
              <a:t>Save and Execute the Integration Service Package</a:t>
            </a:r>
            <a:endParaRPr lang="en-US" b="1" dirty="0"/>
          </a:p>
        </p:txBody>
      </p:sp>
      <p:sp>
        <p:nvSpPr>
          <p:cNvPr id="6" name="Rounded Rectangular Callout 5"/>
          <p:cNvSpPr/>
          <p:nvPr/>
        </p:nvSpPr>
        <p:spPr>
          <a:xfrm>
            <a:off x="4946472" y="1972074"/>
            <a:ext cx="1940103" cy="602454"/>
          </a:xfrm>
          <a:prstGeom prst="wedgeRoundRectCallout">
            <a:avLst>
              <a:gd name="adj1" fmla="val -132597"/>
              <a:gd name="adj2" fmla="val -562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Control Flow tab.</a:t>
            </a:r>
            <a:endParaRPr lang="en-US" dirty="0"/>
          </a:p>
        </p:txBody>
      </p:sp>
      <p:sp>
        <p:nvSpPr>
          <p:cNvPr id="7" name="Rounded Rectangular Callout 6"/>
          <p:cNvSpPr/>
          <p:nvPr/>
        </p:nvSpPr>
        <p:spPr>
          <a:xfrm>
            <a:off x="4946472" y="1072354"/>
            <a:ext cx="2524125" cy="648495"/>
          </a:xfrm>
          <a:prstGeom prst="wedgeRoundRectCallout">
            <a:avLst>
              <a:gd name="adj1" fmla="val -115959"/>
              <a:gd name="adj2" fmla="val 450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Start to execute the completed package.</a:t>
            </a:r>
            <a:endParaRPr lang="en-US" dirty="0"/>
          </a:p>
        </p:txBody>
      </p:sp>
      <p:sp>
        <p:nvSpPr>
          <p:cNvPr id="8" name="Rounded Rectangular Callout 7"/>
          <p:cNvSpPr/>
          <p:nvPr/>
        </p:nvSpPr>
        <p:spPr>
          <a:xfrm>
            <a:off x="219075" y="2527299"/>
            <a:ext cx="2038351" cy="663575"/>
          </a:xfrm>
          <a:prstGeom prst="wedgeRoundRectCallout">
            <a:avLst>
              <a:gd name="adj1" fmla="val 34736"/>
              <a:gd name="adj2" fmla="val -200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Save All button</a:t>
            </a:r>
            <a:endParaRPr lang="en-US" dirty="0"/>
          </a:p>
        </p:txBody>
      </p:sp>
    </p:spTree>
    <p:extLst>
      <p:ext uri="{BB962C8B-B14F-4D97-AF65-F5344CB8AC3E}">
        <p14:creationId xmlns:p14="http://schemas.microsoft.com/office/powerpoint/2010/main" val="16435463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190" y="914400"/>
            <a:ext cx="10024532" cy="5638799"/>
          </a:xfrm>
        </p:spPr>
      </p:pic>
      <p:sp>
        <p:nvSpPr>
          <p:cNvPr id="4" name="Title 1"/>
          <p:cNvSpPr>
            <a:spLocks noGrp="1"/>
          </p:cNvSpPr>
          <p:nvPr>
            <p:ph type="title"/>
          </p:nvPr>
        </p:nvSpPr>
        <p:spPr>
          <a:xfrm>
            <a:off x="838200" y="184151"/>
            <a:ext cx="9879188" cy="730250"/>
          </a:xfrm>
        </p:spPr>
        <p:txBody>
          <a:bodyPr>
            <a:normAutofit/>
          </a:bodyPr>
          <a:lstStyle/>
          <a:p>
            <a:r>
              <a:rPr lang="en-US" sz="2700" b="1" dirty="0" smtClean="0"/>
              <a:t>Successful Package Execution</a:t>
            </a:r>
            <a:endParaRPr lang="en-US" b="1" dirty="0"/>
          </a:p>
        </p:txBody>
      </p:sp>
      <p:sp>
        <p:nvSpPr>
          <p:cNvPr id="6" name="Rounded Rectangular Callout 5"/>
          <p:cNvSpPr/>
          <p:nvPr/>
        </p:nvSpPr>
        <p:spPr>
          <a:xfrm>
            <a:off x="4362450" y="2247901"/>
            <a:ext cx="6972300" cy="1400174"/>
          </a:xfrm>
          <a:prstGeom prst="wedgeRoundRectCallout">
            <a:avLst>
              <a:gd name="adj1" fmla="val -78961"/>
              <a:gd name="adj2" fmla="val 901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Package execution completed with success. The </a:t>
            </a:r>
            <a:r>
              <a:rPr lang="en-US" dirty="0" err="1" smtClean="0"/>
              <a:t>MaxMinManufacturingDM</a:t>
            </a:r>
            <a:r>
              <a:rPr lang="en-US" dirty="0" smtClean="0"/>
              <a:t> Dimension tables are now populated with some data from </a:t>
            </a:r>
            <a:r>
              <a:rPr lang="en-US" dirty="0" err="1" smtClean="0"/>
              <a:t>MaxMinAccounting</a:t>
            </a:r>
            <a:r>
              <a:rPr lang="en-US" dirty="0" smtClean="0"/>
              <a:t> database. Next tutorial: populating the Facts tables in the </a:t>
            </a:r>
            <a:r>
              <a:rPr lang="en-US" dirty="0" err="1" smtClean="0"/>
              <a:t>MaxMinManufacturingDM</a:t>
            </a:r>
            <a:endParaRPr lang="en-US" dirty="0"/>
          </a:p>
        </p:txBody>
      </p:sp>
    </p:spTree>
    <p:extLst>
      <p:ext uri="{BB962C8B-B14F-4D97-AF65-F5344CB8AC3E}">
        <p14:creationId xmlns:p14="http://schemas.microsoft.com/office/powerpoint/2010/main" val="4173902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390" y="1171576"/>
            <a:ext cx="9905998" cy="5572124"/>
          </a:xfrm>
        </p:spPr>
      </p:pic>
      <p:sp>
        <p:nvSpPr>
          <p:cNvPr id="5" name="Rounded Rectangular Callout 4"/>
          <p:cNvSpPr/>
          <p:nvPr/>
        </p:nvSpPr>
        <p:spPr>
          <a:xfrm>
            <a:off x="133350" y="3371851"/>
            <a:ext cx="3028950" cy="466724"/>
          </a:xfrm>
          <a:prstGeom prst="wedgeRoundRectCallout">
            <a:avLst>
              <a:gd name="adj1" fmla="val 38943"/>
              <a:gd name="adj2" fmla="val -12555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Integration Services</a:t>
            </a:r>
            <a:endParaRPr lang="en-US" dirty="0"/>
          </a:p>
        </p:txBody>
      </p:sp>
      <p:sp>
        <p:nvSpPr>
          <p:cNvPr id="6" name="Rounded Rectangular Callout 5"/>
          <p:cNvSpPr/>
          <p:nvPr/>
        </p:nvSpPr>
        <p:spPr>
          <a:xfrm>
            <a:off x="6372225" y="3138489"/>
            <a:ext cx="3771900" cy="466724"/>
          </a:xfrm>
          <a:prstGeom prst="wedgeRoundRectCallout">
            <a:avLst>
              <a:gd name="adj1" fmla="val -64329"/>
              <a:gd name="adj2" fmla="val -2112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Integration Services Project</a:t>
            </a:r>
            <a:endParaRPr lang="en-US" dirty="0"/>
          </a:p>
        </p:txBody>
      </p:sp>
      <p:sp>
        <p:nvSpPr>
          <p:cNvPr id="7" name="Rounded Rectangular Callout 6"/>
          <p:cNvSpPr/>
          <p:nvPr/>
        </p:nvSpPr>
        <p:spPr>
          <a:xfrm>
            <a:off x="2628900" y="4029075"/>
            <a:ext cx="2695575" cy="466724"/>
          </a:xfrm>
          <a:prstGeom prst="wedgeRoundRectCallout">
            <a:avLst>
              <a:gd name="adj1" fmla="val 4862"/>
              <a:gd name="adj2" fmla="val 12546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Type the project name</a:t>
            </a:r>
            <a:endParaRPr lang="en-US" dirty="0"/>
          </a:p>
        </p:txBody>
      </p:sp>
      <p:sp>
        <p:nvSpPr>
          <p:cNvPr id="8" name="Rounded Rectangular Callout 7"/>
          <p:cNvSpPr/>
          <p:nvPr/>
        </p:nvSpPr>
        <p:spPr>
          <a:xfrm>
            <a:off x="6372225" y="3957638"/>
            <a:ext cx="2695575" cy="466724"/>
          </a:xfrm>
          <a:prstGeom prst="wedgeRoundRectCallout">
            <a:avLst>
              <a:gd name="adj1" fmla="val -2205"/>
              <a:gd name="adj2" fmla="val 23363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Uncheck both options</a:t>
            </a:r>
            <a:endParaRPr lang="en-US" dirty="0"/>
          </a:p>
        </p:txBody>
      </p:sp>
      <p:sp>
        <p:nvSpPr>
          <p:cNvPr id="9" name="Rounded Rectangular Callout 8"/>
          <p:cNvSpPr/>
          <p:nvPr/>
        </p:nvSpPr>
        <p:spPr>
          <a:xfrm>
            <a:off x="9067800" y="4707732"/>
            <a:ext cx="2695575" cy="466724"/>
          </a:xfrm>
          <a:prstGeom prst="wedgeRoundRectCallout">
            <a:avLst>
              <a:gd name="adj1" fmla="val -59803"/>
              <a:gd name="adj2" fmla="val 14179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Click the OK button</a:t>
            </a:r>
            <a:endParaRPr lang="en-US" dirty="0"/>
          </a:p>
        </p:txBody>
      </p:sp>
      <p:sp>
        <p:nvSpPr>
          <p:cNvPr id="10" name="Title 1"/>
          <p:cNvSpPr>
            <a:spLocks noGrp="1"/>
          </p:cNvSpPr>
          <p:nvPr>
            <p:ph type="title"/>
          </p:nvPr>
        </p:nvSpPr>
        <p:spPr>
          <a:xfrm>
            <a:off x="838200" y="107950"/>
            <a:ext cx="10515600" cy="796925"/>
          </a:xfrm>
        </p:spPr>
        <p:txBody>
          <a:bodyPr>
            <a:normAutofit fontScale="90000"/>
          </a:bodyPr>
          <a:lstStyle/>
          <a:p>
            <a:r>
              <a:rPr lang="en-US" b="1" dirty="0" smtClean="0"/>
              <a:t>Creating Integration Services Project (continued)</a:t>
            </a:r>
            <a:endParaRPr lang="en-US" b="1" dirty="0"/>
          </a:p>
        </p:txBody>
      </p:sp>
    </p:spTree>
    <p:extLst>
      <p:ext uri="{BB962C8B-B14F-4D97-AF65-F5344CB8AC3E}">
        <p14:creationId xmlns:p14="http://schemas.microsoft.com/office/powerpoint/2010/main" val="36217687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87" y="1142999"/>
            <a:ext cx="9702801" cy="5457825"/>
          </a:xfrm>
        </p:spPr>
      </p:pic>
      <p:sp>
        <p:nvSpPr>
          <p:cNvPr id="7" name="Rounded Rectangular Callout 6"/>
          <p:cNvSpPr/>
          <p:nvPr/>
        </p:nvSpPr>
        <p:spPr>
          <a:xfrm>
            <a:off x="4867275" y="2190752"/>
            <a:ext cx="2695575" cy="466724"/>
          </a:xfrm>
          <a:prstGeom prst="wedgeRoundRectCallout">
            <a:avLst>
              <a:gd name="adj1" fmla="val 69172"/>
              <a:gd name="adj2" fmla="val 1377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a:t>
            </a:r>
            <a:r>
              <a:rPr lang="en-US" dirty="0" err="1" smtClean="0"/>
              <a:t>Package.dtsx</a:t>
            </a:r>
            <a:endParaRPr lang="en-US" dirty="0"/>
          </a:p>
        </p:txBody>
      </p:sp>
      <p:sp>
        <p:nvSpPr>
          <p:cNvPr id="8" name="Rounded Rectangular Callout 7"/>
          <p:cNvSpPr/>
          <p:nvPr/>
        </p:nvSpPr>
        <p:spPr>
          <a:xfrm>
            <a:off x="4781550" y="4248152"/>
            <a:ext cx="1952625" cy="466724"/>
          </a:xfrm>
          <a:prstGeom prst="wedgeRoundRectCallout">
            <a:avLst>
              <a:gd name="adj1" fmla="val 82175"/>
              <a:gd name="adj2" fmla="val 21322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Rename</a:t>
            </a:r>
            <a:endParaRPr lang="en-US" dirty="0"/>
          </a:p>
        </p:txBody>
      </p:sp>
      <p:sp>
        <p:nvSpPr>
          <p:cNvPr id="9" name="Rounded Rectangular Callout 8"/>
          <p:cNvSpPr/>
          <p:nvPr/>
        </p:nvSpPr>
        <p:spPr>
          <a:xfrm>
            <a:off x="9744075" y="3505198"/>
            <a:ext cx="2200275" cy="1209677"/>
          </a:xfrm>
          <a:prstGeom prst="wedgeRoundRectCallout">
            <a:avLst>
              <a:gd name="adj1" fmla="val -57160"/>
              <a:gd name="adj2" fmla="val -714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Rename </a:t>
            </a:r>
            <a:r>
              <a:rPr lang="en-US" dirty="0" err="1" smtClean="0"/>
              <a:t>Package.dtsx</a:t>
            </a:r>
            <a:r>
              <a:rPr lang="en-US" dirty="0" smtClean="0"/>
              <a:t> to </a:t>
            </a:r>
            <a:r>
              <a:rPr lang="en-US" dirty="0" err="1" smtClean="0"/>
              <a:t>DimensionLoad.dtsx</a:t>
            </a:r>
            <a:endParaRPr lang="en-US" dirty="0"/>
          </a:p>
        </p:txBody>
      </p:sp>
      <p:sp>
        <p:nvSpPr>
          <p:cNvPr id="10" name="Title 1"/>
          <p:cNvSpPr>
            <a:spLocks noGrp="1"/>
          </p:cNvSpPr>
          <p:nvPr>
            <p:ph type="title"/>
          </p:nvPr>
        </p:nvSpPr>
        <p:spPr>
          <a:xfrm>
            <a:off x="838200" y="107950"/>
            <a:ext cx="10515600" cy="796925"/>
          </a:xfrm>
        </p:spPr>
        <p:txBody>
          <a:bodyPr>
            <a:normAutofit fontScale="90000"/>
          </a:bodyPr>
          <a:lstStyle/>
          <a:p>
            <a:r>
              <a:rPr lang="en-US" b="1" dirty="0" smtClean="0"/>
              <a:t>Creating Integration Services Project (continued)</a:t>
            </a:r>
            <a:endParaRPr lang="en-US" b="1" dirty="0"/>
          </a:p>
        </p:txBody>
      </p:sp>
    </p:spTree>
    <p:extLst>
      <p:ext uri="{BB962C8B-B14F-4D97-AF65-F5344CB8AC3E}">
        <p14:creationId xmlns:p14="http://schemas.microsoft.com/office/powerpoint/2010/main" val="1111515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576"/>
            <a:ext cx="10515600" cy="720725"/>
          </a:xfrm>
        </p:spPr>
        <p:txBody>
          <a:bodyPr/>
          <a:lstStyle/>
          <a:p>
            <a:r>
              <a:rPr lang="en-US" sz="3200" b="1" dirty="0" smtClean="0"/>
              <a:t>Creating the Data Source for the Load </a:t>
            </a:r>
            <a:r>
              <a:rPr lang="en-US" sz="3200" b="1" dirty="0" err="1" smtClean="0"/>
              <a:t>ProductType</a:t>
            </a:r>
            <a:r>
              <a:rPr lang="en-US" sz="3200" b="1" dirty="0" smtClean="0"/>
              <a:t> Data Flow</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108074"/>
            <a:ext cx="9883422" cy="5559425"/>
          </a:xfrm>
        </p:spPr>
      </p:pic>
      <p:sp>
        <p:nvSpPr>
          <p:cNvPr id="5" name="Rounded Rectangular Callout 4"/>
          <p:cNvSpPr/>
          <p:nvPr/>
        </p:nvSpPr>
        <p:spPr>
          <a:xfrm>
            <a:off x="148549" y="2641594"/>
            <a:ext cx="1819275" cy="641353"/>
          </a:xfrm>
          <a:prstGeom prst="wedgeRoundRectCallout">
            <a:avLst>
              <a:gd name="adj1" fmla="val 35181"/>
              <a:gd name="adj2" fmla="val -11298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the Data Flow Task</a:t>
            </a:r>
            <a:endParaRPr lang="en-US" dirty="0"/>
          </a:p>
        </p:txBody>
      </p:sp>
      <p:sp>
        <p:nvSpPr>
          <p:cNvPr id="6" name="Rounded Rectangular Callout 5"/>
          <p:cNvSpPr/>
          <p:nvPr/>
        </p:nvSpPr>
        <p:spPr>
          <a:xfrm>
            <a:off x="5240514" y="1536694"/>
            <a:ext cx="1710972" cy="920755"/>
          </a:xfrm>
          <a:prstGeom prst="wedgeRoundRectCallout">
            <a:avLst>
              <a:gd name="adj1" fmla="val -87778"/>
              <a:gd name="adj2" fmla="val 3899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and then right-click it</a:t>
            </a:r>
            <a:endParaRPr lang="en-US" dirty="0"/>
          </a:p>
        </p:txBody>
      </p:sp>
      <p:sp>
        <p:nvSpPr>
          <p:cNvPr id="7" name="Rounded Rectangular Callout 6"/>
          <p:cNvSpPr/>
          <p:nvPr/>
        </p:nvSpPr>
        <p:spPr>
          <a:xfrm>
            <a:off x="6096000" y="3282947"/>
            <a:ext cx="1890206" cy="501113"/>
          </a:xfrm>
          <a:prstGeom prst="wedgeRoundRectCallout">
            <a:avLst>
              <a:gd name="adj1" fmla="val -126554"/>
              <a:gd name="adj2" fmla="val 3065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Rename.</a:t>
            </a:r>
          </a:p>
        </p:txBody>
      </p:sp>
      <p:sp>
        <p:nvSpPr>
          <p:cNvPr id="8" name="Rounded Rectangular Callout 7"/>
          <p:cNvSpPr/>
          <p:nvPr/>
        </p:nvSpPr>
        <p:spPr>
          <a:xfrm>
            <a:off x="1057275" y="4102097"/>
            <a:ext cx="2762251" cy="1517653"/>
          </a:xfrm>
          <a:prstGeom prst="wedgeRoundRectCallout">
            <a:avLst>
              <a:gd name="adj1" fmla="val 42258"/>
              <a:gd name="adj2" fmla="val -1478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Rename the Data Flow Task to Load </a:t>
            </a:r>
            <a:r>
              <a:rPr lang="en-US" dirty="0" err="1" smtClean="0"/>
              <a:t>ProductType</a:t>
            </a:r>
            <a:r>
              <a:rPr lang="en-US" dirty="0" smtClean="0"/>
              <a:t>. Then, double click it. This takes you to the Data Flow tab.</a:t>
            </a:r>
            <a:endParaRPr lang="en-US" dirty="0"/>
          </a:p>
        </p:txBody>
      </p:sp>
    </p:spTree>
    <p:extLst>
      <p:ext uri="{BB962C8B-B14F-4D97-AF65-F5344CB8AC3E}">
        <p14:creationId xmlns:p14="http://schemas.microsoft.com/office/powerpoint/2010/main" val="1262904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49" y="968772"/>
            <a:ext cx="10163175" cy="5716786"/>
          </a:xfrm>
        </p:spPr>
      </p:pic>
      <p:sp>
        <p:nvSpPr>
          <p:cNvPr id="4" name="Title 1"/>
          <p:cNvSpPr>
            <a:spLocks noGrp="1"/>
          </p:cNvSpPr>
          <p:nvPr>
            <p:ph type="title"/>
          </p:nvPr>
        </p:nvSpPr>
        <p:spPr>
          <a:xfrm>
            <a:off x="571499" y="212725"/>
            <a:ext cx="11058525" cy="720725"/>
          </a:xfrm>
        </p:spPr>
        <p:txBody>
          <a:bodyPr>
            <a:normAutofit fontScale="90000"/>
          </a:bodyPr>
          <a:lstStyle/>
          <a:p>
            <a:r>
              <a:rPr lang="en-US" sz="3200" b="1" dirty="0" smtClean="0"/>
              <a:t>Creating the Data Source for the Load </a:t>
            </a:r>
            <a:r>
              <a:rPr lang="en-US" sz="3200" b="1" dirty="0" err="1" smtClean="0"/>
              <a:t>ProductType</a:t>
            </a:r>
            <a:r>
              <a:rPr lang="en-US" sz="3200" b="1" dirty="0" smtClean="0"/>
              <a:t> Data Flow (continued)</a:t>
            </a:r>
            <a:endParaRPr lang="en-US" b="1" dirty="0"/>
          </a:p>
        </p:txBody>
      </p:sp>
      <p:sp>
        <p:nvSpPr>
          <p:cNvPr id="6" name="Rounded Rectangular Callout 5"/>
          <p:cNvSpPr/>
          <p:nvPr/>
        </p:nvSpPr>
        <p:spPr>
          <a:xfrm>
            <a:off x="400050" y="4743452"/>
            <a:ext cx="2619375" cy="466724"/>
          </a:xfrm>
          <a:prstGeom prst="wedgeRoundRectCallout">
            <a:avLst>
              <a:gd name="adj1" fmla="val 68037"/>
              <a:gd name="adj2" fmla="val 1458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in this area.</a:t>
            </a:r>
            <a:endParaRPr lang="en-US" dirty="0"/>
          </a:p>
        </p:txBody>
      </p:sp>
      <p:sp>
        <p:nvSpPr>
          <p:cNvPr id="7" name="Rounded Rectangular Callout 6"/>
          <p:cNvSpPr/>
          <p:nvPr/>
        </p:nvSpPr>
        <p:spPr>
          <a:xfrm>
            <a:off x="2657475" y="2515597"/>
            <a:ext cx="2438400" cy="647698"/>
          </a:xfrm>
          <a:prstGeom prst="wedgeRoundRectCallout">
            <a:avLst>
              <a:gd name="adj1" fmla="val 69172"/>
              <a:gd name="adj2" fmla="val 1377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New ADO.NET Connections…</a:t>
            </a:r>
            <a:endParaRPr lang="en-US" dirty="0"/>
          </a:p>
        </p:txBody>
      </p:sp>
    </p:spTree>
    <p:extLst>
      <p:ext uri="{BB962C8B-B14F-4D97-AF65-F5344CB8AC3E}">
        <p14:creationId xmlns:p14="http://schemas.microsoft.com/office/powerpoint/2010/main" val="3956768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2628</Words>
  <Application>Microsoft Office PowerPoint</Application>
  <PresentationFormat>Widescreen</PresentationFormat>
  <Paragraphs>215</Paragraphs>
  <Slides>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58</vt:i4>
      </vt:variant>
    </vt:vector>
  </HeadingPairs>
  <TitlesOfParts>
    <vt:vector size="62" baseType="lpstr">
      <vt:lpstr>Arial</vt:lpstr>
      <vt:lpstr>Calibri</vt:lpstr>
      <vt:lpstr>Calibri Light</vt:lpstr>
      <vt:lpstr>Office Theme</vt:lpstr>
      <vt:lpstr>Using Integration Services to Populate the Maximum Miniatures Manufacturing Data Mart Dimensions</vt:lpstr>
      <vt:lpstr>The Purpose of this Tutorial </vt:lpstr>
      <vt:lpstr>Where to Download MaxMinAccounting Database and How to Restore It Using the SQL Server Management Studio?</vt:lpstr>
      <vt:lpstr>Creating Integration Services Project</vt:lpstr>
      <vt:lpstr>Creating Integration Services Project (continued)</vt:lpstr>
      <vt:lpstr>Creating Integration Services Project (continued)</vt:lpstr>
      <vt:lpstr>Creating Integration Services Project (continued)</vt:lpstr>
      <vt:lpstr>Creating the Data Source for the Load ProductType Data Flow</vt:lpstr>
      <vt:lpstr>Creating the Data Source for the Load ProductType Data Flow (continued)</vt:lpstr>
      <vt:lpstr>Creating the Data Source for the Load ProductType Data Flow (continued)</vt:lpstr>
      <vt:lpstr>Creating the Data Source for the Load ProductType Data Flow (continued)</vt:lpstr>
      <vt:lpstr>Creating the Data Source for the Load ProductType Data Flow (continued)</vt:lpstr>
      <vt:lpstr>Creating the Data Source for the Load ProductType Data Flow (continued)</vt:lpstr>
      <vt:lpstr>Creating the Data Source for the Load ProductType Data Flow (continued)</vt:lpstr>
      <vt:lpstr>Creating the Data Source for the Load ProductType Data Flow (continued)</vt:lpstr>
      <vt:lpstr>Creating the Data Destination for the Load ProductType Data Flow</vt:lpstr>
      <vt:lpstr>Creating the Data Destination for the Load ProductType Data Flow (cont.)</vt:lpstr>
      <vt:lpstr>Creating the Data Destination for the Load ProductType Data Flow (cont.)</vt:lpstr>
      <vt:lpstr>Creating the Data Destination for the Load ProductType Data Flow (cont.)</vt:lpstr>
      <vt:lpstr>Creating the Data Destination for the Load ProductType Data Flow (cont.)</vt:lpstr>
      <vt:lpstr>Creating the Data Destination for the Load ProductType Data Flow (cont.)</vt:lpstr>
      <vt:lpstr>Creating the Data Destination for the Load ProductType Data Flow (cont.)</vt:lpstr>
      <vt:lpstr>Creating the Data Destination for the Load ProductType Data Flow (cont.)</vt:lpstr>
      <vt:lpstr>Creating the Load ProductSubType Data Flow</vt:lpstr>
      <vt:lpstr>Creating the Load ProductSubType Data Flow (continued)</vt:lpstr>
      <vt:lpstr>Creating the Load ProductSubType Data Flow (continued)</vt:lpstr>
      <vt:lpstr>Creating the Load ProductSubType Data Flow (continued)</vt:lpstr>
      <vt:lpstr>Creating the Load ProductSubType Data Flow (continued)</vt:lpstr>
      <vt:lpstr>Creating the Load ProductSubType Data Flow (continued)</vt:lpstr>
      <vt:lpstr>Creating Additional Data Flow</vt:lpstr>
      <vt:lpstr>Creating Additional Data Flow (continued)</vt:lpstr>
      <vt:lpstr>Creating the Load Plant Data Flow</vt:lpstr>
      <vt:lpstr>Creating the Load Plant Data Flow (continued)</vt:lpstr>
      <vt:lpstr>Creating the Load Plant Data Flow (continued)</vt:lpstr>
      <vt:lpstr>Creating the Load Plant Data Flow (continued)</vt:lpstr>
      <vt:lpstr>Creating the Load Plant Data Flow (continued)</vt:lpstr>
      <vt:lpstr>Creating the Load Plant Data Flow (continued)</vt:lpstr>
      <vt:lpstr>Creating the Load Material-Machine Type-Machine Data Flow</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Creating the Load Material-Machine Type-Machine Data Flow (continued)</vt:lpstr>
      <vt:lpstr>Save and Execute the Integration Service Package</vt:lpstr>
      <vt:lpstr>Successful Package Execution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the Maximum Miniatures Manufacturing Data Mart using the SQL Server Management Studio</dc:title>
  <dc:creator>myultrabook</dc:creator>
  <cp:lastModifiedBy>myultrabook</cp:lastModifiedBy>
  <cp:revision>92</cp:revision>
  <dcterms:created xsi:type="dcterms:W3CDTF">2015-09-06T17:50:18Z</dcterms:created>
  <dcterms:modified xsi:type="dcterms:W3CDTF">2015-09-07T15:14:40Z</dcterms:modified>
</cp:coreProperties>
</file>